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Decalotype Semi-Bold" charset="1" panose="00000700000000000000"/>
      <p:regular r:id="rId22"/>
    </p:embeddedFont>
    <p:embeddedFont>
      <p:font typeface="Decalotype Light" charset="1" panose="00000400000000000000"/>
      <p:regular r:id="rId23"/>
    </p:embeddedFont>
    <p:embeddedFont>
      <p:font typeface="Decalotype Medium" charset="1" panose="00000600000000000000"/>
      <p:regular r:id="rId24"/>
    </p:embeddedFont>
    <p:embeddedFont>
      <p:font typeface="Decalotype" charset="1" panose="000005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2445188"/>
          </a:xfrm>
          <a:custGeom>
            <a:avLst/>
            <a:gdLst/>
            <a:ahLst/>
            <a:cxnLst/>
            <a:rect r="r" b="b" t="t" l="l"/>
            <a:pathLst>
              <a:path h="12445188" w="18288000">
                <a:moveTo>
                  <a:pt x="0" y="0"/>
                </a:moveTo>
                <a:lnTo>
                  <a:pt x="18288000" y="0"/>
                </a:lnTo>
                <a:lnTo>
                  <a:pt x="18288000" y="12445188"/>
                </a:lnTo>
                <a:lnTo>
                  <a:pt x="0" y="124451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4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62386" y="3012318"/>
            <a:ext cx="14193588" cy="4605263"/>
            <a:chOff x="0" y="0"/>
            <a:chExt cx="18924784" cy="614035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66675"/>
              <a:ext cx="18924784" cy="41326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2349"/>
                </a:lnSpc>
              </a:pPr>
              <a:r>
                <a:rPr lang="en-US" sz="9801">
                  <a:solidFill>
                    <a:srgbClr val="FFD93B"/>
                  </a:solidFill>
                  <a:latin typeface="Decalotype Semi-Bold"/>
                </a:rPr>
                <a:t>ANÁLISE DE VENDAS DE SUPERMERCADO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310494"/>
              <a:ext cx="18924784" cy="18298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600"/>
                </a:lnSpc>
              </a:pPr>
              <a:r>
                <a:rPr lang="en-US" sz="4000">
                  <a:solidFill>
                    <a:srgbClr val="FFFFFF"/>
                  </a:solidFill>
                  <a:latin typeface="Decalotype Light"/>
                </a:rPr>
                <a:t>Trabalho de Estatística Aplicada</a:t>
              </a:r>
            </a:p>
            <a:p>
              <a:pPr algn="l">
                <a:lnSpc>
                  <a:spcPts val="5600"/>
                </a:lnSpc>
                <a:spcBef>
                  <a:spcPct val="0"/>
                </a:spcBef>
              </a:pPr>
              <a:r>
                <a:rPr lang="en-US" sz="4000">
                  <a:solidFill>
                    <a:srgbClr val="FFFFFF"/>
                  </a:solidFill>
                  <a:latin typeface="Decalotype Light"/>
                </a:rPr>
                <a:t>Profª Malu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797265" y="-2016426"/>
            <a:ext cx="12545360" cy="9030069"/>
            <a:chOff x="0" y="0"/>
            <a:chExt cx="16727147" cy="12040092"/>
          </a:xfrm>
        </p:grpSpPr>
        <p:grpSp>
          <p:nvGrpSpPr>
            <p:cNvPr name="Group 3" id="3"/>
            <p:cNvGrpSpPr/>
            <p:nvPr/>
          </p:nvGrpSpPr>
          <p:grpSpPr>
            <a:xfrm rot="3549043">
              <a:off x="7686051" y="-2666695"/>
              <a:ext cx="1355044" cy="18674371"/>
              <a:chOff x="0" y="0"/>
              <a:chExt cx="267663" cy="368876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67663" cy="3688765"/>
              </a:xfrm>
              <a:custGeom>
                <a:avLst/>
                <a:gdLst/>
                <a:ahLst/>
                <a:cxnLst/>
                <a:rect r="r" b="b" t="t" l="l"/>
                <a:pathLst>
                  <a:path h="3688765" w="267663">
                    <a:moveTo>
                      <a:pt x="0" y="0"/>
                    </a:moveTo>
                    <a:lnTo>
                      <a:pt x="267663" y="0"/>
                    </a:lnTo>
                    <a:lnTo>
                      <a:pt x="267663" y="3688765"/>
                    </a:lnTo>
                    <a:lnTo>
                      <a:pt x="0" y="368876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D93B">
                      <a:alpha val="100000"/>
                    </a:srgbClr>
                  </a:gs>
                  <a:gs pos="100000">
                    <a:srgbClr val="BB8C00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267663" cy="37363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3549043">
              <a:off x="8465513" y="-4409937"/>
              <a:ext cx="324542" cy="18674371"/>
              <a:chOff x="0" y="0"/>
              <a:chExt cx="64107" cy="368876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4107" cy="3688765"/>
              </a:xfrm>
              <a:custGeom>
                <a:avLst/>
                <a:gdLst/>
                <a:ahLst/>
                <a:cxnLst/>
                <a:rect r="r" b="b" t="t" l="l"/>
                <a:pathLst>
                  <a:path h="3688765" w="64107">
                    <a:moveTo>
                      <a:pt x="0" y="0"/>
                    </a:moveTo>
                    <a:lnTo>
                      <a:pt x="64107" y="0"/>
                    </a:lnTo>
                    <a:lnTo>
                      <a:pt x="64107" y="3688765"/>
                    </a:lnTo>
                    <a:lnTo>
                      <a:pt x="0" y="368876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D93B">
                      <a:alpha val="100000"/>
                    </a:srgbClr>
                  </a:gs>
                  <a:gs pos="100000">
                    <a:srgbClr val="BB8C00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64107" cy="37363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721691" y="528919"/>
            <a:ext cx="16844619" cy="9229163"/>
            <a:chOff x="0" y="0"/>
            <a:chExt cx="4575434" cy="250687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575434" cy="2506879"/>
            </a:xfrm>
            <a:custGeom>
              <a:avLst/>
              <a:gdLst/>
              <a:ahLst/>
              <a:cxnLst/>
              <a:rect r="r" b="b" t="t" l="l"/>
              <a:pathLst>
                <a:path h="2506879" w="4575434">
                  <a:moveTo>
                    <a:pt x="25738" y="0"/>
                  </a:moveTo>
                  <a:lnTo>
                    <a:pt x="4549696" y="0"/>
                  </a:lnTo>
                  <a:cubicBezTo>
                    <a:pt x="4563910" y="0"/>
                    <a:pt x="4575434" y="11523"/>
                    <a:pt x="4575434" y="25738"/>
                  </a:cubicBezTo>
                  <a:lnTo>
                    <a:pt x="4575434" y="2481141"/>
                  </a:lnTo>
                  <a:cubicBezTo>
                    <a:pt x="4575434" y="2487967"/>
                    <a:pt x="4572722" y="2494514"/>
                    <a:pt x="4567895" y="2499341"/>
                  </a:cubicBezTo>
                  <a:cubicBezTo>
                    <a:pt x="4563068" y="2504167"/>
                    <a:pt x="4556521" y="2506879"/>
                    <a:pt x="4549696" y="2506879"/>
                  </a:cubicBezTo>
                  <a:lnTo>
                    <a:pt x="25738" y="2506879"/>
                  </a:lnTo>
                  <a:cubicBezTo>
                    <a:pt x="11523" y="2506879"/>
                    <a:pt x="0" y="2495356"/>
                    <a:pt x="0" y="2481141"/>
                  </a:cubicBezTo>
                  <a:lnTo>
                    <a:pt x="0" y="25738"/>
                  </a:lnTo>
                  <a:cubicBezTo>
                    <a:pt x="0" y="18912"/>
                    <a:pt x="2712" y="12365"/>
                    <a:pt x="7538" y="7538"/>
                  </a:cubicBezTo>
                  <a:cubicBezTo>
                    <a:pt x="12365" y="2712"/>
                    <a:pt x="18912" y="0"/>
                    <a:pt x="2573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4575434" cy="25545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148459" y="2498608"/>
            <a:ext cx="11991082" cy="6660295"/>
          </a:xfrm>
          <a:custGeom>
            <a:avLst/>
            <a:gdLst/>
            <a:ahLst/>
            <a:cxnLst/>
            <a:rect r="r" b="b" t="t" l="l"/>
            <a:pathLst>
              <a:path h="6660295" w="11991082">
                <a:moveTo>
                  <a:pt x="0" y="0"/>
                </a:moveTo>
                <a:lnTo>
                  <a:pt x="11991082" y="0"/>
                </a:lnTo>
                <a:lnTo>
                  <a:pt x="11991082" y="6660295"/>
                </a:lnTo>
                <a:lnTo>
                  <a:pt x="0" y="66602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582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040405" y="643219"/>
            <a:ext cx="14341139" cy="2065520"/>
            <a:chOff x="0" y="0"/>
            <a:chExt cx="19121519" cy="2754027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9525"/>
              <a:ext cx="19121519" cy="1673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835"/>
                </a:lnSpc>
                <a:spcBef>
                  <a:spcPct val="0"/>
                </a:spcBef>
              </a:pPr>
              <a:r>
                <a:rPr lang="en-US" sz="8196">
                  <a:solidFill>
                    <a:srgbClr val="000000"/>
                  </a:solidFill>
                  <a:latin typeface="Decalotype Medium"/>
                </a:rPr>
                <a:t>Soma de Total com imposto por Mês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2105795"/>
              <a:ext cx="19121519" cy="6482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72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797265" y="-2016426"/>
            <a:ext cx="12545360" cy="9030069"/>
            <a:chOff x="0" y="0"/>
            <a:chExt cx="16727147" cy="12040092"/>
          </a:xfrm>
        </p:grpSpPr>
        <p:grpSp>
          <p:nvGrpSpPr>
            <p:cNvPr name="Group 3" id="3"/>
            <p:cNvGrpSpPr/>
            <p:nvPr/>
          </p:nvGrpSpPr>
          <p:grpSpPr>
            <a:xfrm rot="3549043">
              <a:off x="7686051" y="-2666695"/>
              <a:ext cx="1355044" cy="18674371"/>
              <a:chOff x="0" y="0"/>
              <a:chExt cx="267663" cy="368876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67663" cy="3688765"/>
              </a:xfrm>
              <a:custGeom>
                <a:avLst/>
                <a:gdLst/>
                <a:ahLst/>
                <a:cxnLst/>
                <a:rect r="r" b="b" t="t" l="l"/>
                <a:pathLst>
                  <a:path h="3688765" w="267663">
                    <a:moveTo>
                      <a:pt x="0" y="0"/>
                    </a:moveTo>
                    <a:lnTo>
                      <a:pt x="267663" y="0"/>
                    </a:lnTo>
                    <a:lnTo>
                      <a:pt x="267663" y="3688765"/>
                    </a:lnTo>
                    <a:lnTo>
                      <a:pt x="0" y="368876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D93B">
                      <a:alpha val="100000"/>
                    </a:srgbClr>
                  </a:gs>
                  <a:gs pos="100000">
                    <a:srgbClr val="BB8C00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267663" cy="37363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3549043">
              <a:off x="8465513" y="-4409937"/>
              <a:ext cx="324542" cy="18674371"/>
              <a:chOff x="0" y="0"/>
              <a:chExt cx="64107" cy="368876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4107" cy="3688765"/>
              </a:xfrm>
              <a:custGeom>
                <a:avLst/>
                <a:gdLst/>
                <a:ahLst/>
                <a:cxnLst/>
                <a:rect r="r" b="b" t="t" l="l"/>
                <a:pathLst>
                  <a:path h="3688765" w="64107">
                    <a:moveTo>
                      <a:pt x="0" y="0"/>
                    </a:moveTo>
                    <a:lnTo>
                      <a:pt x="64107" y="0"/>
                    </a:lnTo>
                    <a:lnTo>
                      <a:pt x="64107" y="3688765"/>
                    </a:lnTo>
                    <a:lnTo>
                      <a:pt x="0" y="368876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D93B">
                      <a:alpha val="100000"/>
                    </a:srgbClr>
                  </a:gs>
                  <a:gs pos="100000">
                    <a:srgbClr val="BB8C00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64107" cy="37363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721691" y="528919"/>
            <a:ext cx="16844619" cy="9229163"/>
            <a:chOff x="0" y="0"/>
            <a:chExt cx="4575434" cy="250687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575434" cy="2506879"/>
            </a:xfrm>
            <a:custGeom>
              <a:avLst/>
              <a:gdLst/>
              <a:ahLst/>
              <a:cxnLst/>
              <a:rect r="r" b="b" t="t" l="l"/>
              <a:pathLst>
                <a:path h="2506879" w="4575434">
                  <a:moveTo>
                    <a:pt x="25738" y="0"/>
                  </a:moveTo>
                  <a:lnTo>
                    <a:pt x="4549696" y="0"/>
                  </a:lnTo>
                  <a:cubicBezTo>
                    <a:pt x="4563910" y="0"/>
                    <a:pt x="4575434" y="11523"/>
                    <a:pt x="4575434" y="25738"/>
                  </a:cubicBezTo>
                  <a:lnTo>
                    <a:pt x="4575434" y="2481141"/>
                  </a:lnTo>
                  <a:cubicBezTo>
                    <a:pt x="4575434" y="2487967"/>
                    <a:pt x="4572722" y="2494514"/>
                    <a:pt x="4567895" y="2499341"/>
                  </a:cubicBezTo>
                  <a:cubicBezTo>
                    <a:pt x="4563068" y="2504167"/>
                    <a:pt x="4556521" y="2506879"/>
                    <a:pt x="4549696" y="2506879"/>
                  </a:cubicBezTo>
                  <a:lnTo>
                    <a:pt x="25738" y="2506879"/>
                  </a:lnTo>
                  <a:cubicBezTo>
                    <a:pt x="11523" y="2506879"/>
                    <a:pt x="0" y="2495356"/>
                    <a:pt x="0" y="2481141"/>
                  </a:cubicBezTo>
                  <a:lnTo>
                    <a:pt x="0" y="25738"/>
                  </a:lnTo>
                  <a:cubicBezTo>
                    <a:pt x="0" y="18912"/>
                    <a:pt x="2712" y="12365"/>
                    <a:pt x="7538" y="7538"/>
                  </a:cubicBezTo>
                  <a:cubicBezTo>
                    <a:pt x="12365" y="2712"/>
                    <a:pt x="18912" y="0"/>
                    <a:pt x="2573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4575434" cy="25545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540862" y="3200689"/>
            <a:ext cx="11206275" cy="6442512"/>
          </a:xfrm>
          <a:custGeom>
            <a:avLst/>
            <a:gdLst/>
            <a:ahLst/>
            <a:cxnLst/>
            <a:rect r="r" b="b" t="t" l="l"/>
            <a:pathLst>
              <a:path h="6442512" w="11206275">
                <a:moveTo>
                  <a:pt x="0" y="0"/>
                </a:moveTo>
                <a:lnTo>
                  <a:pt x="11206276" y="0"/>
                </a:lnTo>
                <a:lnTo>
                  <a:pt x="11206276" y="6442512"/>
                </a:lnTo>
                <a:lnTo>
                  <a:pt x="0" y="64425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419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790634" y="528919"/>
            <a:ext cx="12706732" cy="3138238"/>
            <a:chOff x="0" y="0"/>
            <a:chExt cx="16942310" cy="4184318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0"/>
              <a:ext cx="16942310" cy="3218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565"/>
                </a:lnSpc>
                <a:spcBef>
                  <a:spcPct val="0"/>
                </a:spcBef>
              </a:pPr>
              <a:r>
                <a:rPr lang="en-US" sz="7971">
                  <a:solidFill>
                    <a:srgbClr val="000000"/>
                  </a:solidFill>
                  <a:latin typeface="Decalotype Medium"/>
                </a:rPr>
                <a:t>Soma de % margem bruto por Categoria do Produto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3603449"/>
              <a:ext cx="16942310" cy="5808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8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797265" y="-2016426"/>
            <a:ext cx="12545360" cy="9030069"/>
            <a:chOff x="0" y="0"/>
            <a:chExt cx="16727147" cy="12040092"/>
          </a:xfrm>
        </p:grpSpPr>
        <p:grpSp>
          <p:nvGrpSpPr>
            <p:cNvPr name="Group 3" id="3"/>
            <p:cNvGrpSpPr/>
            <p:nvPr/>
          </p:nvGrpSpPr>
          <p:grpSpPr>
            <a:xfrm rot="3549043">
              <a:off x="7686051" y="-2666695"/>
              <a:ext cx="1355044" cy="18674371"/>
              <a:chOff x="0" y="0"/>
              <a:chExt cx="267663" cy="368876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67663" cy="3688765"/>
              </a:xfrm>
              <a:custGeom>
                <a:avLst/>
                <a:gdLst/>
                <a:ahLst/>
                <a:cxnLst/>
                <a:rect r="r" b="b" t="t" l="l"/>
                <a:pathLst>
                  <a:path h="3688765" w="267663">
                    <a:moveTo>
                      <a:pt x="0" y="0"/>
                    </a:moveTo>
                    <a:lnTo>
                      <a:pt x="267663" y="0"/>
                    </a:lnTo>
                    <a:lnTo>
                      <a:pt x="267663" y="3688765"/>
                    </a:lnTo>
                    <a:lnTo>
                      <a:pt x="0" y="368876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D93B">
                      <a:alpha val="100000"/>
                    </a:srgbClr>
                  </a:gs>
                  <a:gs pos="100000">
                    <a:srgbClr val="BB8C00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267663" cy="37363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3549043">
              <a:off x="8465513" y="-4409937"/>
              <a:ext cx="324542" cy="18674371"/>
              <a:chOff x="0" y="0"/>
              <a:chExt cx="64107" cy="368876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4107" cy="3688765"/>
              </a:xfrm>
              <a:custGeom>
                <a:avLst/>
                <a:gdLst/>
                <a:ahLst/>
                <a:cxnLst/>
                <a:rect r="r" b="b" t="t" l="l"/>
                <a:pathLst>
                  <a:path h="3688765" w="64107">
                    <a:moveTo>
                      <a:pt x="0" y="0"/>
                    </a:moveTo>
                    <a:lnTo>
                      <a:pt x="64107" y="0"/>
                    </a:lnTo>
                    <a:lnTo>
                      <a:pt x="64107" y="3688765"/>
                    </a:lnTo>
                    <a:lnTo>
                      <a:pt x="0" y="368876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D93B">
                      <a:alpha val="100000"/>
                    </a:srgbClr>
                  </a:gs>
                  <a:gs pos="100000">
                    <a:srgbClr val="BB8C00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64107" cy="37363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721691" y="528919"/>
            <a:ext cx="16844619" cy="9229163"/>
            <a:chOff x="0" y="0"/>
            <a:chExt cx="4575434" cy="250687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575434" cy="2506879"/>
            </a:xfrm>
            <a:custGeom>
              <a:avLst/>
              <a:gdLst/>
              <a:ahLst/>
              <a:cxnLst/>
              <a:rect r="r" b="b" t="t" l="l"/>
              <a:pathLst>
                <a:path h="2506879" w="4575434">
                  <a:moveTo>
                    <a:pt x="25738" y="0"/>
                  </a:moveTo>
                  <a:lnTo>
                    <a:pt x="4549696" y="0"/>
                  </a:lnTo>
                  <a:cubicBezTo>
                    <a:pt x="4563910" y="0"/>
                    <a:pt x="4575434" y="11523"/>
                    <a:pt x="4575434" y="25738"/>
                  </a:cubicBezTo>
                  <a:lnTo>
                    <a:pt x="4575434" y="2481141"/>
                  </a:lnTo>
                  <a:cubicBezTo>
                    <a:pt x="4575434" y="2487967"/>
                    <a:pt x="4572722" y="2494514"/>
                    <a:pt x="4567895" y="2499341"/>
                  </a:cubicBezTo>
                  <a:cubicBezTo>
                    <a:pt x="4563068" y="2504167"/>
                    <a:pt x="4556521" y="2506879"/>
                    <a:pt x="4549696" y="2506879"/>
                  </a:cubicBezTo>
                  <a:lnTo>
                    <a:pt x="25738" y="2506879"/>
                  </a:lnTo>
                  <a:cubicBezTo>
                    <a:pt x="11523" y="2506879"/>
                    <a:pt x="0" y="2495356"/>
                    <a:pt x="0" y="2481141"/>
                  </a:cubicBezTo>
                  <a:lnTo>
                    <a:pt x="0" y="25738"/>
                  </a:lnTo>
                  <a:cubicBezTo>
                    <a:pt x="0" y="18912"/>
                    <a:pt x="2712" y="12365"/>
                    <a:pt x="7538" y="7538"/>
                  </a:cubicBezTo>
                  <a:cubicBezTo>
                    <a:pt x="12365" y="2712"/>
                    <a:pt x="18912" y="0"/>
                    <a:pt x="2573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4575434" cy="25545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544589" y="2704873"/>
            <a:ext cx="11198823" cy="6305777"/>
          </a:xfrm>
          <a:custGeom>
            <a:avLst/>
            <a:gdLst/>
            <a:ahLst/>
            <a:cxnLst/>
            <a:rect r="r" b="b" t="t" l="l"/>
            <a:pathLst>
              <a:path h="6305777" w="11198823">
                <a:moveTo>
                  <a:pt x="0" y="0"/>
                </a:moveTo>
                <a:lnTo>
                  <a:pt x="11198822" y="0"/>
                </a:lnTo>
                <a:lnTo>
                  <a:pt x="11198822" y="6305777"/>
                </a:lnTo>
                <a:lnTo>
                  <a:pt x="0" y="6305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539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973430" y="772703"/>
            <a:ext cx="14341139" cy="2179820"/>
            <a:chOff x="0" y="0"/>
            <a:chExt cx="19121519" cy="2906427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0"/>
              <a:ext cx="19121519" cy="1816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795"/>
                </a:lnSpc>
                <a:spcBef>
                  <a:spcPct val="0"/>
                </a:spcBef>
              </a:pPr>
              <a:r>
                <a:rPr lang="en-US" sz="8996">
                  <a:solidFill>
                    <a:srgbClr val="000000"/>
                  </a:solidFill>
                  <a:latin typeface="Decalotype Medium"/>
                </a:rPr>
                <a:t>Soma de Quantidade por Cidade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2258195"/>
              <a:ext cx="19121519" cy="6482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72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797265" y="-2016426"/>
            <a:ext cx="12545360" cy="9030069"/>
            <a:chOff x="0" y="0"/>
            <a:chExt cx="16727147" cy="12040092"/>
          </a:xfrm>
        </p:grpSpPr>
        <p:grpSp>
          <p:nvGrpSpPr>
            <p:cNvPr name="Group 3" id="3"/>
            <p:cNvGrpSpPr/>
            <p:nvPr/>
          </p:nvGrpSpPr>
          <p:grpSpPr>
            <a:xfrm rot="3549043">
              <a:off x="7686051" y="-2666695"/>
              <a:ext cx="1355044" cy="18674371"/>
              <a:chOff x="0" y="0"/>
              <a:chExt cx="267663" cy="368876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67663" cy="3688765"/>
              </a:xfrm>
              <a:custGeom>
                <a:avLst/>
                <a:gdLst/>
                <a:ahLst/>
                <a:cxnLst/>
                <a:rect r="r" b="b" t="t" l="l"/>
                <a:pathLst>
                  <a:path h="3688765" w="267663">
                    <a:moveTo>
                      <a:pt x="0" y="0"/>
                    </a:moveTo>
                    <a:lnTo>
                      <a:pt x="267663" y="0"/>
                    </a:lnTo>
                    <a:lnTo>
                      <a:pt x="267663" y="3688765"/>
                    </a:lnTo>
                    <a:lnTo>
                      <a:pt x="0" y="368876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D93B">
                      <a:alpha val="100000"/>
                    </a:srgbClr>
                  </a:gs>
                  <a:gs pos="100000">
                    <a:srgbClr val="BB8C00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267663" cy="37363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3549043">
              <a:off x="8465513" y="-4409937"/>
              <a:ext cx="324542" cy="18674371"/>
              <a:chOff x="0" y="0"/>
              <a:chExt cx="64107" cy="368876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4107" cy="3688765"/>
              </a:xfrm>
              <a:custGeom>
                <a:avLst/>
                <a:gdLst/>
                <a:ahLst/>
                <a:cxnLst/>
                <a:rect r="r" b="b" t="t" l="l"/>
                <a:pathLst>
                  <a:path h="3688765" w="64107">
                    <a:moveTo>
                      <a:pt x="0" y="0"/>
                    </a:moveTo>
                    <a:lnTo>
                      <a:pt x="64107" y="0"/>
                    </a:lnTo>
                    <a:lnTo>
                      <a:pt x="64107" y="3688765"/>
                    </a:lnTo>
                    <a:lnTo>
                      <a:pt x="0" y="368876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D93B">
                      <a:alpha val="100000"/>
                    </a:srgbClr>
                  </a:gs>
                  <a:gs pos="100000">
                    <a:srgbClr val="BB8C00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64107" cy="37363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721691" y="528919"/>
            <a:ext cx="16844619" cy="9229163"/>
            <a:chOff x="0" y="0"/>
            <a:chExt cx="4575434" cy="250687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575434" cy="2506879"/>
            </a:xfrm>
            <a:custGeom>
              <a:avLst/>
              <a:gdLst/>
              <a:ahLst/>
              <a:cxnLst/>
              <a:rect r="r" b="b" t="t" l="l"/>
              <a:pathLst>
                <a:path h="2506879" w="4575434">
                  <a:moveTo>
                    <a:pt x="25738" y="0"/>
                  </a:moveTo>
                  <a:lnTo>
                    <a:pt x="4549696" y="0"/>
                  </a:lnTo>
                  <a:cubicBezTo>
                    <a:pt x="4563910" y="0"/>
                    <a:pt x="4575434" y="11523"/>
                    <a:pt x="4575434" y="25738"/>
                  </a:cubicBezTo>
                  <a:lnTo>
                    <a:pt x="4575434" y="2481141"/>
                  </a:lnTo>
                  <a:cubicBezTo>
                    <a:pt x="4575434" y="2487967"/>
                    <a:pt x="4572722" y="2494514"/>
                    <a:pt x="4567895" y="2499341"/>
                  </a:cubicBezTo>
                  <a:cubicBezTo>
                    <a:pt x="4563068" y="2504167"/>
                    <a:pt x="4556521" y="2506879"/>
                    <a:pt x="4549696" y="2506879"/>
                  </a:cubicBezTo>
                  <a:lnTo>
                    <a:pt x="25738" y="2506879"/>
                  </a:lnTo>
                  <a:cubicBezTo>
                    <a:pt x="11523" y="2506879"/>
                    <a:pt x="0" y="2495356"/>
                    <a:pt x="0" y="2481141"/>
                  </a:cubicBezTo>
                  <a:lnTo>
                    <a:pt x="0" y="25738"/>
                  </a:lnTo>
                  <a:cubicBezTo>
                    <a:pt x="0" y="18912"/>
                    <a:pt x="2712" y="12365"/>
                    <a:pt x="7538" y="7538"/>
                  </a:cubicBezTo>
                  <a:cubicBezTo>
                    <a:pt x="12365" y="2712"/>
                    <a:pt x="18912" y="0"/>
                    <a:pt x="2573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4575434" cy="25545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922003" y="3391443"/>
            <a:ext cx="10443993" cy="6098030"/>
          </a:xfrm>
          <a:custGeom>
            <a:avLst/>
            <a:gdLst/>
            <a:ahLst/>
            <a:cxnLst/>
            <a:rect r="r" b="b" t="t" l="l"/>
            <a:pathLst>
              <a:path h="6098030" w="10443993">
                <a:moveTo>
                  <a:pt x="0" y="0"/>
                </a:moveTo>
                <a:lnTo>
                  <a:pt x="10443994" y="0"/>
                </a:lnTo>
                <a:lnTo>
                  <a:pt x="10443994" y="6098031"/>
                </a:lnTo>
                <a:lnTo>
                  <a:pt x="0" y="60980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477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835194" y="528919"/>
            <a:ext cx="14617612" cy="3333076"/>
            <a:chOff x="0" y="0"/>
            <a:chExt cx="19490150" cy="4444101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9525"/>
              <a:ext cx="19490150" cy="3514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0408"/>
                </a:lnSpc>
                <a:spcBef>
                  <a:spcPct val="0"/>
                </a:spcBef>
              </a:pPr>
              <a:r>
                <a:rPr lang="en-US" sz="8673">
                  <a:solidFill>
                    <a:srgbClr val="000000"/>
                  </a:solidFill>
                  <a:latin typeface="Decalotype Medium"/>
                </a:rPr>
                <a:t>Soma de Quantidade por Categoria do Produto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3879461"/>
              <a:ext cx="19490150" cy="5646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19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797265" y="-2016426"/>
            <a:ext cx="12545360" cy="9030069"/>
            <a:chOff x="0" y="0"/>
            <a:chExt cx="16727147" cy="12040092"/>
          </a:xfrm>
        </p:grpSpPr>
        <p:grpSp>
          <p:nvGrpSpPr>
            <p:cNvPr name="Group 3" id="3"/>
            <p:cNvGrpSpPr/>
            <p:nvPr/>
          </p:nvGrpSpPr>
          <p:grpSpPr>
            <a:xfrm rot="3549043">
              <a:off x="7686051" y="-2666695"/>
              <a:ext cx="1355044" cy="18674371"/>
              <a:chOff x="0" y="0"/>
              <a:chExt cx="267663" cy="368876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67663" cy="3688765"/>
              </a:xfrm>
              <a:custGeom>
                <a:avLst/>
                <a:gdLst/>
                <a:ahLst/>
                <a:cxnLst/>
                <a:rect r="r" b="b" t="t" l="l"/>
                <a:pathLst>
                  <a:path h="3688765" w="267663">
                    <a:moveTo>
                      <a:pt x="0" y="0"/>
                    </a:moveTo>
                    <a:lnTo>
                      <a:pt x="267663" y="0"/>
                    </a:lnTo>
                    <a:lnTo>
                      <a:pt x="267663" y="3688765"/>
                    </a:lnTo>
                    <a:lnTo>
                      <a:pt x="0" y="368876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D93B">
                      <a:alpha val="100000"/>
                    </a:srgbClr>
                  </a:gs>
                  <a:gs pos="100000">
                    <a:srgbClr val="BB8C00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267663" cy="37363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3549043">
              <a:off x="8465513" y="-4409937"/>
              <a:ext cx="324542" cy="18674371"/>
              <a:chOff x="0" y="0"/>
              <a:chExt cx="64107" cy="368876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4107" cy="3688765"/>
              </a:xfrm>
              <a:custGeom>
                <a:avLst/>
                <a:gdLst/>
                <a:ahLst/>
                <a:cxnLst/>
                <a:rect r="r" b="b" t="t" l="l"/>
                <a:pathLst>
                  <a:path h="3688765" w="64107">
                    <a:moveTo>
                      <a:pt x="0" y="0"/>
                    </a:moveTo>
                    <a:lnTo>
                      <a:pt x="64107" y="0"/>
                    </a:lnTo>
                    <a:lnTo>
                      <a:pt x="64107" y="3688765"/>
                    </a:lnTo>
                    <a:lnTo>
                      <a:pt x="0" y="368876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D93B">
                      <a:alpha val="100000"/>
                    </a:srgbClr>
                  </a:gs>
                  <a:gs pos="100000">
                    <a:srgbClr val="BB8C00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64107" cy="37363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721691" y="528919"/>
            <a:ext cx="16844619" cy="9229163"/>
            <a:chOff x="0" y="0"/>
            <a:chExt cx="4575434" cy="250687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575434" cy="2506879"/>
            </a:xfrm>
            <a:custGeom>
              <a:avLst/>
              <a:gdLst/>
              <a:ahLst/>
              <a:cxnLst/>
              <a:rect r="r" b="b" t="t" l="l"/>
              <a:pathLst>
                <a:path h="2506879" w="4575434">
                  <a:moveTo>
                    <a:pt x="25738" y="0"/>
                  </a:moveTo>
                  <a:lnTo>
                    <a:pt x="4549696" y="0"/>
                  </a:lnTo>
                  <a:cubicBezTo>
                    <a:pt x="4563910" y="0"/>
                    <a:pt x="4575434" y="11523"/>
                    <a:pt x="4575434" y="25738"/>
                  </a:cubicBezTo>
                  <a:lnTo>
                    <a:pt x="4575434" y="2481141"/>
                  </a:lnTo>
                  <a:cubicBezTo>
                    <a:pt x="4575434" y="2487967"/>
                    <a:pt x="4572722" y="2494514"/>
                    <a:pt x="4567895" y="2499341"/>
                  </a:cubicBezTo>
                  <a:cubicBezTo>
                    <a:pt x="4563068" y="2504167"/>
                    <a:pt x="4556521" y="2506879"/>
                    <a:pt x="4549696" y="2506879"/>
                  </a:cubicBezTo>
                  <a:lnTo>
                    <a:pt x="25738" y="2506879"/>
                  </a:lnTo>
                  <a:cubicBezTo>
                    <a:pt x="11523" y="2506879"/>
                    <a:pt x="0" y="2495356"/>
                    <a:pt x="0" y="2481141"/>
                  </a:cubicBezTo>
                  <a:lnTo>
                    <a:pt x="0" y="25738"/>
                  </a:lnTo>
                  <a:cubicBezTo>
                    <a:pt x="0" y="18912"/>
                    <a:pt x="2712" y="12365"/>
                    <a:pt x="7538" y="7538"/>
                  </a:cubicBezTo>
                  <a:cubicBezTo>
                    <a:pt x="12365" y="2712"/>
                    <a:pt x="18912" y="0"/>
                    <a:pt x="2573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4575434" cy="25545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4058998" y="3633623"/>
            <a:ext cx="10170005" cy="5872327"/>
          </a:xfrm>
          <a:custGeom>
            <a:avLst/>
            <a:gdLst/>
            <a:ahLst/>
            <a:cxnLst/>
            <a:rect r="r" b="b" t="t" l="l"/>
            <a:pathLst>
              <a:path h="5872327" w="10170005">
                <a:moveTo>
                  <a:pt x="0" y="0"/>
                </a:moveTo>
                <a:lnTo>
                  <a:pt x="10170004" y="0"/>
                </a:lnTo>
                <a:lnTo>
                  <a:pt x="10170004" y="5872327"/>
                </a:lnTo>
                <a:lnTo>
                  <a:pt x="0" y="58723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212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973430" y="772703"/>
            <a:ext cx="14341139" cy="3541895"/>
            <a:chOff x="0" y="0"/>
            <a:chExt cx="19121519" cy="4722527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0"/>
              <a:ext cx="19121519" cy="3632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0795"/>
                </a:lnSpc>
                <a:spcBef>
                  <a:spcPct val="0"/>
                </a:spcBef>
              </a:pPr>
              <a:r>
                <a:rPr lang="en-US" sz="8996">
                  <a:solidFill>
                    <a:srgbClr val="000000"/>
                  </a:solidFill>
                  <a:latin typeface="Decalotype Medium"/>
                </a:rPr>
                <a:t>Média de Preço Unitário por Categoria do Produto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4074295"/>
              <a:ext cx="19121519" cy="6482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72"/>
                </a:lnSpc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797265" y="-2016426"/>
            <a:ext cx="12545360" cy="9030069"/>
            <a:chOff x="0" y="0"/>
            <a:chExt cx="16727147" cy="12040092"/>
          </a:xfrm>
        </p:grpSpPr>
        <p:grpSp>
          <p:nvGrpSpPr>
            <p:cNvPr name="Group 3" id="3"/>
            <p:cNvGrpSpPr/>
            <p:nvPr/>
          </p:nvGrpSpPr>
          <p:grpSpPr>
            <a:xfrm rot="3549043">
              <a:off x="7686051" y="-2666695"/>
              <a:ext cx="1355044" cy="18674371"/>
              <a:chOff x="0" y="0"/>
              <a:chExt cx="267663" cy="368876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67663" cy="3688765"/>
              </a:xfrm>
              <a:custGeom>
                <a:avLst/>
                <a:gdLst/>
                <a:ahLst/>
                <a:cxnLst/>
                <a:rect r="r" b="b" t="t" l="l"/>
                <a:pathLst>
                  <a:path h="3688765" w="267663">
                    <a:moveTo>
                      <a:pt x="0" y="0"/>
                    </a:moveTo>
                    <a:lnTo>
                      <a:pt x="267663" y="0"/>
                    </a:lnTo>
                    <a:lnTo>
                      <a:pt x="267663" y="3688765"/>
                    </a:lnTo>
                    <a:lnTo>
                      <a:pt x="0" y="368876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D93B">
                      <a:alpha val="100000"/>
                    </a:srgbClr>
                  </a:gs>
                  <a:gs pos="100000">
                    <a:srgbClr val="BB8C00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267663" cy="37363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3549043">
              <a:off x="8465513" y="-4409937"/>
              <a:ext cx="324542" cy="18674371"/>
              <a:chOff x="0" y="0"/>
              <a:chExt cx="64107" cy="368876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4107" cy="3688765"/>
              </a:xfrm>
              <a:custGeom>
                <a:avLst/>
                <a:gdLst/>
                <a:ahLst/>
                <a:cxnLst/>
                <a:rect r="r" b="b" t="t" l="l"/>
                <a:pathLst>
                  <a:path h="3688765" w="64107">
                    <a:moveTo>
                      <a:pt x="0" y="0"/>
                    </a:moveTo>
                    <a:lnTo>
                      <a:pt x="64107" y="0"/>
                    </a:lnTo>
                    <a:lnTo>
                      <a:pt x="64107" y="3688765"/>
                    </a:lnTo>
                    <a:lnTo>
                      <a:pt x="0" y="368876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D93B">
                      <a:alpha val="100000"/>
                    </a:srgbClr>
                  </a:gs>
                  <a:gs pos="100000">
                    <a:srgbClr val="BB8C00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64107" cy="37363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721691" y="528919"/>
            <a:ext cx="16844619" cy="9229163"/>
            <a:chOff x="0" y="0"/>
            <a:chExt cx="4575434" cy="250687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575434" cy="2506879"/>
            </a:xfrm>
            <a:custGeom>
              <a:avLst/>
              <a:gdLst/>
              <a:ahLst/>
              <a:cxnLst/>
              <a:rect r="r" b="b" t="t" l="l"/>
              <a:pathLst>
                <a:path h="2506879" w="4575434">
                  <a:moveTo>
                    <a:pt x="25738" y="0"/>
                  </a:moveTo>
                  <a:lnTo>
                    <a:pt x="4549696" y="0"/>
                  </a:lnTo>
                  <a:cubicBezTo>
                    <a:pt x="4563910" y="0"/>
                    <a:pt x="4575434" y="11523"/>
                    <a:pt x="4575434" y="25738"/>
                  </a:cubicBezTo>
                  <a:lnTo>
                    <a:pt x="4575434" y="2481141"/>
                  </a:lnTo>
                  <a:cubicBezTo>
                    <a:pt x="4575434" y="2487967"/>
                    <a:pt x="4572722" y="2494514"/>
                    <a:pt x="4567895" y="2499341"/>
                  </a:cubicBezTo>
                  <a:cubicBezTo>
                    <a:pt x="4563068" y="2504167"/>
                    <a:pt x="4556521" y="2506879"/>
                    <a:pt x="4549696" y="2506879"/>
                  </a:cubicBezTo>
                  <a:lnTo>
                    <a:pt x="25738" y="2506879"/>
                  </a:lnTo>
                  <a:cubicBezTo>
                    <a:pt x="11523" y="2506879"/>
                    <a:pt x="0" y="2495356"/>
                    <a:pt x="0" y="2481141"/>
                  </a:cubicBezTo>
                  <a:lnTo>
                    <a:pt x="0" y="25738"/>
                  </a:lnTo>
                  <a:cubicBezTo>
                    <a:pt x="0" y="18912"/>
                    <a:pt x="2712" y="12365"/>
                    <a:pt x="7538" y="7538"/>
                  </a:cubicBezTo>
                  <a:cubicBezTo>
                    <a:pt x="12365" y="2712"/>
                    <a:pt x="18912" y="0"/>
                    <a:pt x="2573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4575434" cy="25545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423119" y="2376395"/>
            <a:ext cx="4057041" cy="3100480"/>
          </a:xfrm>
          <a:custGeom>
            <a:avLst/>
            <a:gdLst/>
            <a:ahLst/>
            <a:cxnLst/>
            <a:rect r="r" b="b" t="t" l="l"/>
            <a:pathLst>
              <a:path h="3100480" w="4057041">
                <a:moveTo>
                  <a:pt x="0" y="0"/>
                </a:moveTo>
                <a:lnTo>
                  <a:pt x="4057042" y="0"/>
                </a:lnTo>
                <a:lnTo>
                  <a:pt x="4057042" y="3100480"/>
                </a:lnTo>
                <a:lnTo>
                  <a:pt x="0" y="31004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424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909096" y="2376395"/>
            <a:ext cx="3955784" cy="3100480"/>
          </a:xfrm>
          <a:custGeom>
            <a:avLst/>
            <a:gdLst/>
            <a:ahLst/>
            <a:cxnLst/>
            <a:rect r="r" b="b" t="t" l="l"/>
            <a:pathLst>
              <a:path h="3100480" w="3955784">
                <a:moveTo>
                  <a:pt x="0" y="0"/>
                </a:moveTo>
                <a:lnTo>
                  <a:pt x="3955785" y="0"/>
                </a:lnTo>
                <a:lnTo>
                  <a:pt x="3955785" y="3100480"/>
                </a:lnTo>
                <a:lnTo>
                  <a:pt x="0" y="31004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479760" y="6060944"/>
            <a:ext cx="3943759" cy="3100480"/>
          </a:xfrm>
          <a:custGeom>
            <a:avLst/>
            <a:gdLst/>
            <a:ahLst/>
            <a:cxnLst/>
            <a:rect r="r" b="b" t="t" l="l"/>
            <a:pathLst>
              <a:path h="3100480" w="3943759">
                <a:moveTo>
                  <a:pt x="0" y="0"/>
                </a:moveTo>
                <a:lnTo>
                  <a:pt x="3943760" y="0"/>
                </a:lnTo>
                <a:lnTo>
                  <a:pt x="3943760" y="3100479"/>
                </a:lnTo>
                <a:lnTo>
                  <a:pt x="0" y="31004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909096" y="6068936"/>
            <a:ext cx="3955784" cy="3084494"/>
          </a:xfrm>
          <a:custGeom>
            <a:avLst/>
            <a:gdLst/>
            <a:ahLst/>
            <a:cxnLst/>
            <a:rect r="r" b="b" t="t" l="l"/>
            <a:pathLst>
              <a:path h="3084494" w="3955784">
                <a:moveTo>
                  <a:pt x="0" y="0"/>
                </a:moveTo>
                <a:lnTo>
                  <a:pt x="3955785" y="0"/>
                </a:lnTo>
                <a:lnTo>
                  <a:pt x="3955785" y="3084494"/>
                </a:lnTo>
                <a:lnTo>
                  <a:pt x="0" y="30844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973430" y="772703"/>
            <a:ext cx="14341139" cy="2075045"/>
            <a:chOff x="0" y="0"/>
            <a:chExt cx="19121519" cy="2766727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9525"/>
              <a:ext cx="19121519" cy="1685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955"/>
                </a:lnSpc>
                <a:spcBef>
                  <a:spcPct val="0"/>
                </a:spcBef>
              </a:pPr>
              <a:r>
                <a:rPr lang="en-US" sz="8296">
                  <a:solidFill>
                    <a:srgbClr val="000000"/>
                  </a:solidFill>
                  <a:latin typeface="Decalotype Medium"/>
                </a:rPr>
                <a:t>Média, Moda, Mediana e Assimetria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2118495"/>
              <a:ext cx="19121519" cy="6482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72"/>
                </a:lnSpc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55755" y="-830853"/>
            <a:ext cx="6289462" cy="7861827"/>
          </a:xfrm>
          <a:custGeom>
            <a:avLst/>
            <a:gdLst/>
            <a:ahLst/>
            <a:cxnLst/>
            <a:rect r="r" b="b" t="t" l="l"/>
            <a:pathLst>
              <a:path h="7861827" w="6289462">
                <a:moveTo>
                  <a:pt x="0" y="0"/>
                </a:moveTo>
                <a:lnTo>
                  <a:pt x="6289462" y="0"/>
                </a:lnTo>
                <a:lnTo>
                  <a:pt x="6289462" y="7861827"/>
                </a:lnTo>
                <a:lnTo>
                  <a:pt x="0" y="78618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99263" y="1737456"/>
            <a:ext cx="8297824" cy="10372280"/>
          </a:xfrm>
          <a:custGeom>
            <a:avLst/>
            <a:gdLst/>
            <a:ahLst/>
            <a:cxnLst/>
            <a:rect r="r" b="b" t="t" l="l"/>
            <a:pathLst>
              <a:path h="10372280" w="8297824">
                <a:moveTo>
                  <a:pt x="0" y="0"/>
                </a:moveTo>
                <a:lnTo>
                  <a:pt x="8297824" y="0"/>
                </a:lnTo>
                <a:lnTo>
                  <a:pt x="8297824" y="10372280"/>
                </a:lnTo>
                <a:lnTo>
                  <a:pt x="0" y="103722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20292" y="6813286"/>
            <a:ext cx="5557942" cy="6947427"/>
          </a:xfrm>
          <a:custGeom>
            <a:avLst/>
            <a:gdLst/>
            <a:ahLst/>
            <a:cxnLst/>
            <a:rect r="r" b="b" t="t" l="l"/>
            <a:pathLst>
              <a:path h="6947427" w="5557942">
                <a:moveTo>
                  <a:pt x="0" y="0"/>
                </a:moveTo>
                <a:lnTo>
                  <a:pt x="5557942" y="0"/>
                </a:lnTo>
                <a:lnTo>
                  <a:pt x="5557942" y="6947428"/>
                </a:lnTo>
                <a:lnTo>
                  <a:pt x="0" y="69474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27176" y="-7125883"/>
            <a:ext cx="8297824" cy="10372280"/>
          </a:xfrm>
          <a:custGeom>
            <a:avLst/>
            <a:gdLst/>
            <a:ahLst/>
            <a:cxnLst/>
            <a:rect r="r" b="b" t="t" l="l"/>
            <a:pathLst>
              <a:path h="10372280" w="8297824">
                <a:moveTo>
                  <a:pt x="0" y="0"/>
                </a:moveTo>
                <a:lnTo>
                  <a:pt x="8297824" y="0"/>
                </a:lnTo>
                <a:lnTo>
                  <a:pt x="8297824" y="10372280"/>
                </a:lnTo>
                <a:lnTo>
                  <a:pt x="0" y="103722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043441" y="3675126"/>
            <a:ext cx="14201118" cy="5583174"/>
            <a:chOff x="0" y="0"/>
            <a:chExt cx="18934825" cy="744423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18934825" cy="2663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5719"/>
                </a:lnSpc>
                <a:spcBef>
                  <a:spcPct val="0"/>
                </a:spcBef>
              </a:pPr>
              <a:r>
                <a:rPr lang="en-US" sz="13099">
                  <a:solidFill>
                    <a:srgbClr val="FFD93B"/>
                  </a:solidFill>
                  <a:latin typeface="Decalotype Medium"/>
                </a:rPr>
                <a:t>Fim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211957"/>
              <a:ext cx="18934825" cy="4232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</a:p>
            <a:p>
              <a:pPr algn="l">
                <a:lnSpc>
                  <a:spcPts val="4200"/>
                </a:lnSpc>
              </a:pP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Decalotype"/>
                </a:rPr>
                <a:t>Participantes: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Decalotype"/>
                </a:rPr>
                <a:t>Leonardo Mendes da Silva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Decalotype"/>
                </a:rPr>
                <a:t>Maria Isabel Martins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Decalotype"/>
                </a:rPr>
                <a:t>Raul Rodrigues de Oliveira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39837" y="792939"/>
            <a:ext cx="11119463" cy="8692004"/>
          </a:xfrm>
          <a:custGeom>
            <a:avLst/>
            <a:gdLst/>
            <a:ahLst/>
            <a:cxnLst/>
            <a:rect r="r" b="b" t="t" l="l"/>
            <a:pathLst>
              <a:path h="8692004" w="11119463">
                <a:moveTo>
                  <a:pt x="0" y="0"/>
                </a:moveTo>
                <a:lnTo>
                  <a:pt x="11119463" y="0"/>
                </a:lnTo>
                <a:lnTo>
                  <a:pt x="11119463" y="8692004"/>
                </a:lnTo>
                <a:lnTo>
                  <a:pt x="0" y="86920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547" t="-25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600000">
            <a:off x="8091673" y="-639999"/>
            <a:ext cx="1715871" cy="12955645"/>
            <a:chOff x="0" y="0"/>
            <a:chExt cx="451917" cy="34121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1917" cy="3412186"/>
            </a:xfrm>
            <a:custGeom>
              <a:avLst/>
              <a:gdLst/>
              <a:ahLst/>
              <a:cxnLst/>
              <a:rect r="r" b="b" t="t" l="l"/>
              <a:pathLst>
                <a:path h="3412186" w="451917">
                  <a:moveTo>
                    <a:pt x="0" y="0"/>
                  </a:moveTo>
                  <a:lnTo>
                    <a:pt x="451917" y="0"/>
                  </a:lnTo>
                  <a:lnTo>
                    <a:pt x="451917" y="3412186"/>
                  </a:lnTo>
                  <a:lnTo>
                    <a:pt x="0" y="341218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51917" cy="34598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8288000" cy="620473"/>
            <a:chOff x="0" y="0"/>
            <a:chExt cx="4816593" cy="1634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163417"/>
            </a:xfrm>
            <a:custGeom>
              <a:avLst/>
              <a:gdLst/>
              <a:ahLst/>
              <a:cxnLst/>
              <a:rect r="r" b="b" t="t" l="l"/>
              <a:pathLst>
                <a:path h="16341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63417"/>
                  </a:lnTo>
                  <a:lnTo>
                    <a:pt x="0" y="16341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816593" cy="211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3797265" y="-2016426"/>
            <a:ext cx="12545360" cy="9030069"/>
            <a:chOff x="0" y="0"/>
            <a:chExt cx="16727147" cy="12040092"/>
          </a:xfrm>
        </p:grpSpPr>
        <p:grpSp>
          <p:nvGrpSpPr>
            <p:cNvPr name="Group 10" id="10"/>
            <p:cNvGrpSpPr/>
            <p:nvPr/>
          </p:nvGrpSpPr>
          <p:grpSpPr>
            <a:xfrm rot="3549043">
              <a:off x="7686051" y="-2666695"/>
              <a:ext cx="1355044" cy="18674371"/>
              <a:chOff x="0" y="0"/>
              <a:chExt cx="267663" cy="368876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67663" cy="3688765"/>
              </a:xfrm>
              <a:custGeom>
                <a:avLst/>
                <a:gdLst/>
                <a:ahLst/>
                <a:cxnLst/>
                <a:rect r="r" b="b" t="t" l="l"/>
                <a:pathLst>
                  <a:path h="3688765" w="267663">
                    <a:moveTo>
                      <a:pt x="0" y="0"/>
                    </a:moveTo>
                    <a:lnTo>
                      <a:pt x="267663" y="0"/>
                    </a:lnTo>
                    <a:lnTo>
                      <a:pt x="267663" y="3688765"/>
                    </a:lnTo>
                    <a:lnTo>
                      <a:pt x="0" y="368876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D93B">
                      <a:alpha val="100000"/>
                    </a:srgbClr>
                  </a:gs>
                  <a:gs pos="100000">
                    <a:srgbClr val="BB8C00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47625"/>
                <a:ext cx="267663" cy="37363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3549043">
              <a:off x="8465513" y="-4409937"/>
              <a:ext cx="324542" cy="18674371"/>
              <a:chOff x="0" y="0"/>
              <a:chExt cx="64107" cy="3688765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4107" cy="3688765"/>
              </a:xfrm>
              <a:custGeom>
                <a:avLst/>
                <a:gdLst/>
                <a:ahLst/>
                <a:cxnLst/>
                <a:rect r="r" b="b" t="t" l="l"/>
                <a:pathLst>
                  <a:path h="3688765" w="64107">
                    <a:moveTo>
                      <a:pt x="0" y="0"/>
                    </a:moveTo>
                    <a:lnTo>
                      <a:pt x="64107" y="0"/>
                    </a:lnTo>
                    <a:lnTo>
                      <a:pt x="64107" y="3688765"/>
                    </a:lnTo>
                    <a:lnTo>
                      <a:pt x="0" y="368876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D93B">
                      <a:alpha val="100000"/>
                    </a:srgbClr>
                  </a:gs>
                  <a:gs pos="100000">
                    <a:srgbClr val="BB8C00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47625"/>
                <a:ext cx="64107" cy="37363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  <p:grpSp>
        <p:nvGrpSpPr>
          <p:cNvPr name="Group 16" id="16"/>
          <p:cNvGrpSpPr/>
          <p:nvPr/>
        </p:nvGrpSpPr>
        <p:grpSpPr>
          <a:xfrm rot="0">
            <a:off x="589916" y="620473"/>
            <a:ext cx="8554084" cy="9138074"/>
            <a:chOff x="0" y="0"/>
            <a:chExt cx="2252928" cy="240673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252928" cy="2406735"/>
            </a:xfrm>
            <a:custGeom>
              <a:avLst/>
              <a:gdLst/>
              <a:ahLst/>
              <a:cxnLst/>
              <a:rect r="r" b="b" t="t" l="l"/>
              <a:pathLst>
                <a:path h="2406735" w="2252928">
                  <a:moveTo>
                    <a:pt x="0" y="0"/>
                  </a:moveTo>
                  <a:lnTo>
                    <a:pt x="2252928" y="0"/>
                  </a:lnTo>
                  <a:lnTo>
                    <a:pt x="2252928" y="2406735"/>
                  </a:lnTo>
                  <a:lnTo>
                    <a:pt x="0" y="240673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2252928" cy="24543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0" y="9657409"/>
            <a:ext cx="18288000" cy="629591"/>
            <a:chOff x="0" y="0"/>
            <a:chExt cx="4816593" cy="16581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816592" cy="165818"/>
            </a:xfrm>
            <a:custGeom>
              <a:avLst/>
              <a:gdLst/>
              <a:ahLst/>
              <a:cxnLst/>
              <a:rect r="r" b="b" t="t" l="l"/>
              <a:pathLst>
                <a:path h="16581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65818"/>
                  </a:lnTo>
                  <a:lnTo>
                    <a:pt x="0" y="16581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4816593" cy="2134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30620" y="1028700"/>
            <a:ext cx="8029122" cy="2592636"/>
            <a:chOff x="0" y="0"/>
            <a:chExt cx="10705496" cy="3456848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0"/>
              <a:ext cx="10705496" cy="21640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2859"/>
                </a:lnSpc>
                <a:spcBef>
                  <a:spcPct val="0"/>
                </a:spcBef>
              </a:pPr>
              <a:r>
                <a:rPr lang="en-US" sz="10716">
                  <a:solidFill>
                    <a:srgbClr val="000000"/>
                  </a:solidFill>
                  <a:latin typeface="Decalotype Semi-Bold"/>
                </a:rPr>
                <a:t>CONTEXTO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2736884"/>
              <a:ext cx="10705496" cy="7199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01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230620" y="2933820"/>
            <a:ext cx="7517475" cy="498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31"/>
              </a:lnSpc>
              <a:spcBef>
                <a:spcPct val="0"/>
              </a:spcBef>
            </a:pPr>
            <a:r>
              <a:rPr lang="en-US" sz="4022">
                <a:solidFill>
                  <a:srgbClr val="000000"/>
                </a:solidFill>
                <a:latin typeface="Decalotype Light"/>
              </a:rPr>
              <a:t>O crescimento dos supermercados nas grandes cidades está aumentando, assim como a concorrência. O dataset escolhido apresenta o histórico de vendas de três filiais em três meses, que auxilia na análise descritiva dos lucros, impostos, gastos, entre outros.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42942" y="1148926"/>
            <a:ext cx="9675465" cy="8109374"/>
          </a:xfrm>
          <a:custGeom>
            <a:avLst/>
            <a:gdLst/>
            <a:ahLst/>
            <a:cxnLst/>
            <a:rect r="r" b="b" t="t" l="l"/>
            <a:pathLst>
              <a:path h="8109374" w="9675465">
                <a:moveTo>
                  <a:pt x="0" y="0"/>
                </a:moveTo>
                <a:lnTo>
                  <a:pt x="9675465" y="0"/>
                </a:lnTo>
                <a:lnTo>
                  <a:pt x="9675465" y="8109374"/>
                </a:lnTo>
                <a:lnTo>
                  <a:pt x="0" y="81093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6203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600000">
            <a:off x="8091673" y="-639999"/>
            <a:ext cx="1715871" cy="12955645"/>
            <a:chOff x="0" y="0"/>
            <a:chExt cx="451917" cy="34121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1917" cy="3412186"/>
            </a:xfrm>
            <a:custGeom>
              <a:avLst/>
              <a:gdLst/>
              <a:ahLst/>
              <a:cxnLst/>
              <a:rect r="r" b="b" t="t" l="l"/>
              <a:pathLst>
                <a:path h="3412186" w="451917">
                  <a:moveTo>
                    <a:pt x="0" y="0"/>
                  </a:moveTo>
                  <a:lnTo>
                    <a:pt x="451917" y="0"/>
                  </a:lnTo>
                  <a:lnTo>
                    <a:pt x="451917" y="3412186"/>
                  </a:lnTo>
                  <a:lnTo>
                    <a:pt x="0" y="341218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51917" cy="34598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8288000" cy="620473"/>
            <a:chOff x="0" y="0"/>
            <a:chExt cx="4816593" cy="1634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163417"/>
            </a:xfrm>
            <a:custGeom>
              <a:avLst/>
              <a:gdLst/>
              <a:ahLst/>
              <a:cxnLst/>
              <a:rect r="r" b="b" t="t" l="l"/>
              <a:pathLst>
                <a:path h="16341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63417"/>
                  </a:lnTo>
                  <a:lnTo>
                    <a:pt x="0" y="16341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816593" cy="211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3797265" y="-2016426"/>
            <a:ext cx="12545360" cy="9030069"/>
            <a:chOff x="0" y="0"/>
            <a:chExt cx="16727147" cy="12040092"/>
          </a:xfrm>
        </p:grpSpPr>
        <p:grpSp>
          <p:nvGrpSpPr>
            <p:cNvPr name="Group 10" id="10"/>
            <p:cNvGrpSpPr/>
            <p:nvPr/>
          </p:nvGrpSpPr>
          <p:grpSpPr>
            <a:xfrm rot="3549043">
              <a:off x="7686051" y="-2666695"/>
              <a:ext cx="1355044" cy="18674371"/>
              <a:chOff x="0" y="0"/>
              <a:chExt cx="267663" cy="368876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67663" cy="3688765"/>
              </a:xfrm>
              <a:custGeom>
                <a:avLst/>
                <a:gdLst/>
                <a:ahLst/>
                <a:cxnLst/>
                <a:rect r="r" b="b" t="t" l="l"/>
                <a:pathLst>
                  <a:path h="3688765" w="267663">
                    <a:moveTo>
                      <a:pt x="0" y="0"/>
                    </a:moveTo>
                    <a:lnTo>
                      <a:pt x="267663" y="0"/>
                    </a:lnTo>
                    <a:lnTo>
                      <a:pt x="267663" y="3688765"/>
                    </a:lnTo>
                    <a:lnTo>
                      <a:pt x="0" y="368876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D93B">
                      <a:alpha val="100000"/>
                    </a:srgbClr>
                  </a:gs>
                  <a:gs pos="100000">
                    <a:srgbClr val="BB8C00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47625"/>
                <a:ext cx="267663" cy="37363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3549043">
              <a:off x="8465513" y="-4409937"/>
              <a:ext cx="324542" cy="18674371"/>
              <a:chOff x="0" y="0"/>
              <a:chExt cx="64107" cy="3688765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4107" cy="3688765"/>
              </a:xfrm>
              <a:custGeom>
                <a:avLst/>
                <a:gdLst/>
                <a:ahLst/>
                <a:cxnLst/>
                <a:rect r="r" b="b" t="t" l="l"/>
                <a:pathLst>
                  <a:path h="3688765" w="64107">
                    <a:moveTo>
                      <a:pt x="0" y="0"/>
                    </a:moveTo>
                    <a:lnTo>
                      <a:pt x="64107" y="0"/>
                    </a:lnTo>
                    <a:lnTo>
                      <a:pt x="64107" y="3688765"/>
                    </a:lnTo>
                    <a:lnTo>
                      <a:pt x="0" y="368876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D93B">
                      <a:alpha val="100000"/>
                    </a:srgbClr>
                  </a:gs>
                  <a:gs pos="100000">
                    <a:srgbClr val="BB8C00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47625"/>
                <a:ext cx="64107" cy="37363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  <p:grpSp>
        <p:nvGrpSpPr>
          <p:cNvPr name="Group 16" id="16"/>
          <p:cNvGrpSpPr/>
          <p:nvPr/>
        </p:nvGrpSpPr>
        <p:grpSpPr>
          <a:xfrm rot="0">
            <a:off x="589916" y="620473"/>
            <a:ext cx="8554084" cy="9138074"/>
            <a:chOff x="0" y="0"/>
            <a:chExt cx="2252928" cy="240673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252928" cy="2406735"/>
            </a:xfrm>
            <a:custGeom>
              <a:avLst/>
              <a:gdLst/>
              <a:ahLst/>
              <a:cxnLst/>
              <a:rect r="r" b="b" t="t" l="l"/>
              <a:pathLst>
                <a:path h="2406735" w="2252928">
                  <a:moveTo>
                    <a:pt x="0" y="0"/>
                  </a:moveTo>
                  <a:lnTo>
                    <a:pt x="2252928" y="0"/>
                  </a:lnTo>
                  <a:lnTo>
                    <a:pt x="2252928" y="2406735"/>
                  </a:lnTo>
                  <a:lnTo>
                    <a:pt x="0" y="240673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2252928" cy="24543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0" y="9657409"/>
            <a:ext cx="18288000" cy="629591"/>
            <a:chOff x="0" y="0"/>
            <a:chExt cx="4816593" cy="16581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816592" cy="165818"/>
            </a:xfrm>
            <a:custGeom>
              <a:avLst/>
              <a:gdLst/>
              <a:ahLst/>
              <a:cxnLst/>
              <a:rect r="r" b="b" t="t" l="l"/>
              <a:pathLst>
                <a:path h="16581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65818"/>
                  </a:lnTo>
                  <a:lnTo>
                    <a:pt x="0" y="16581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4816593" cy="2134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28700" y="4601344"/>
            <a:ext cx="8115300" cy="2653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051"/>
              </a:lnSpc>
              <a:spcBef>
                <a:spcPct val="0"/>
              </a:spcBef>
            </a:pPr>
            <a:r>
              <a:rPr lang="en-US" sz="5037">
                <a:solidFill>
                  <a:srgbClr val="000000"/>
                </a:solidFill>
                <a:latin typeface="Decalotype Light"/>
              </a:rPr>
              <a:t>os principais dados analisados foram: lucros, produtos, impostos, preços e avaliações.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976210"/>
            <a:ext cx="6814242" cy="2701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74"/>
              </a:lnSpc>
            </a:pPr>
            <a:r>
              <a:rPr lang="en-US" sz="10374">
                <a:solidFill>
                  <a:srgbClr val="000000"/>
                </a:solidFill>
                <a:latin typeface="Decalotype Medium"/>
              </a:rPr>
              <a:t>DADOS ANALISADOS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49582" y="1053496"/>
            <a:ext cx="10011169" cy="8204804"/>
          </a:xfrm>
          <a:custGeom>
            <a:avLst/>
            <a:gdLst/>
            <a:ahLst/>
            <a:cxnLst/>
            <a:rect r="r" b="b" t="t" l="l"/>
            <a:pathLst>
              <a:path h="8204804" w="10011169">
                <a:moveTo>
                  <a:pt x="0" y="0"/>
                </a:moveTo>
                <a:lnTo>
                  <a:pt x="10011169" y="0"/>
                </a:lnTo>
                <a:lnTo>
                  <a:pt x="10011169" y="8204804"/>
                </a:lnTo>
                <a:lnTo>
                  <a:pt x="0" y="82048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293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600000">
            <a:off x="8091673" y="-639999"/>
            <a:ext cx="1715871" cy="12955645"/>
            <a:chOff x="0" y="0"/>
            <a:chExt cx="451917" cy="34121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1917" cy="3412186"/>
            </a:xfrm>
            <a:custGeom>
              <a:avLst/>
              <a:gdLst/>
              <a:ahLst/>
              <a:cxnLst/>
              <a:rect r="r" b="b" t="t" l="l"/>
              <a:pathLst>
                <a:path h="3412186" w="451917">
                  <a:moveTo>
                    <a:pt x="0" y="0"/>
                  </a:moveTo>
                  <a:lnTo>
                    <a:pt x="451917" y="0"/>
                  </a:lnTo>
                  <a:lnTo>
                    <a:pt x="451917" y="3412186"/>
                  </a:lnTo>
                  <a:lnTo>
                    <a:pt x="0" y="341218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51917" cy="34598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8288000" cy="620473"/>
            <a:chOff x="0" y="0"/>
            <a:chExt cx="4816593" cy="1634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163417"/>
            </a:xfrm>
            <a:custGeom>
              <a:avLst/>
              <a:gdLst/>
              <a:ahLst/>
              <a:cxnLst/>
              <a:rect r="r" b="b" t="t" l="l"/>
              <a:pathLst>
                <a:path h="16341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63417"/>
                  </a:lnTo>
                  <a:lnTo>
                    <a:pt x="0" y="16341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816593" cy="211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3797265" y="-2016426"/>
            <a:ext cx="12545360" cy="9030069"/>
            <a:chOff x="0" y="0"/>
            <a:chExt cx="16727147" cy="12040092"/>
          </a:xfrm>
        </p:grpSpPr>
        <p:grpSp>
          <p:nvGrpSpPr>
            <p:cNvPr name="Group 10" id="10"/>
            <p:cNvGrpSpPr/>
            <p:nvPr/>
          </p:nvGrpSpPr>
          <p:grpSpPr>
            <a:xfrm rot="3549043">
              <a:off x="7686051" y="-2666695"/>
              <a:ext cx="1355044" cy="18674371"/>
              <a:chOff x="0" y="0"/>
              <a:chExt cx="267663" cy="368876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67663" cy="3688765"/>
              </a:xfrm>
              <a:custGeom>
                <a:avLst/>
                <a:gdLst/>
                <a:ahLst/>
                <a:cxnLst/>
                <a:rect r="r" b="b" t="t" l="l"/>
                <a:pathLst>
                  <a:path h="3688765" w="267663">
                    <a:moveTo>
                      <a:pt x="0" y="0"/>
                    </a:moveTo>
                    <a:lnTo>
                      <a:pt x="267663" y="0"/>
                    </a:lnTo>
                    <a:lnTo>
                      <a:pt x="267663" y="3688765"/>
                    </a:lnTo>
                    <a:lnTo>
                      <a:pt x="0" y="368876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D93B">
                      <a:alpha val="100000"/>
                    </a:srgbClr>
                  </a:gs>
                  <a:gs pos="100000">
                    <a:srgbClr val="BB8C00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47625"/>
                <a:ext cx="267663" cy="37363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3549043">
              <a:off x="8465513" y="-4409937"/>
              <a:ext cx="324542" cy="18674371"/>
              <a:chOff x="0" y="0"/>
              <a:chExt cx="64107" cy="3688765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4107" cy="3688765"/>
              </a:xfrm>
              <a:custGeom>
                <a:avLst/>
                <a:gdLst/>
                <a:ahLst/>
                <a:cxnLst/>
                <a:rect r="r" b="b" t="t" l="l"/>
                <a:pathLst>
                  <a:path h="3688765" w="64107">
                    <a:moveTo>
                      <a:pt x="0" y="0"/>
                    </a:moveTo>
                    <a:lnTo>
                      <a:pt x="64107" y="0"/>
                    </a:lnTo>
                    <a:lnTo>
                      <a:pt x="64107" y="3688765"/>
                    </a:lnTo>
                    <a:lnTo>
                      <a:pt x="0" y="368876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D93B">
                      <a:alpha val="100000"/>
                    </a:srgbClr>
                  </a:gs>
                  <a:gs pos="100000">
                    <a:srgbClr val="BB8C00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47625"/>
                <a:ext cx="64107" cy="37363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  <p:grpSp>
        <p:nvGrpSpPr>
          <p:cNvPr name="Group 16" id="16"/>
          <p:cNvGrpSpPr/>
          <p:nvPr/>
        </p:nvGrpSpPr>
        <p:grpSpPr>
          <a:xfrm rot="0">
            <a:off x="589916" y="620473"/>
            <a:ext cx="8554084" cy="9138074"/>
            <a:chOff x="0" y="0"/>
            <a:chExt cx="2252928" cy="240673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252928" cy="2406735"/>
            </a:xfrm>
            <a:custGeom>
              <a:avLst/>
              <a:gdLst/>
              <a:ahLst/>
              <a:cxnLst/>
              <a:rect r="r" b="b" t="t" l="l"/>
              <a:pathLst>
                <a:path h="2406735" w="2252928">
                  <a:moveTo>
                    <a:pt x="0" y="0"/>
                  </a:moveTo>
                  <a:lnTo>
                    <a:pt x="2252928" y="0"/>
                  </a:lnTo>
                  <a:lnTo>
                    <a:pt x="2252928" y="2406735"/>
                  </a:lnTo>
                  <a:lnTo>
                    <a:pt x="0" y="240673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2252928" cy="24543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0" y="9657409"/>
            <a:ext cx="18288000" cy="629591"/>
            <a:chOff x="0" y="0"/>
            <a:chExt cx="4816593" cy="16581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816592" cy="165818"/>
            </a:xfrm>
            <a:custGeom>
              <a:avLst/>
              <a:gdLst/>
              <a:ahLst/>
              <a:cxnLst/>
              <a:rect r="r" b="b" t="t" l="l"/>
              <a:pathLst>
                <a:path h="16581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65818"/>
                  </a:lnTo>
                  <a:lnTo>
                    <a:pt x="0" y="16581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4816593" cy="2134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28700" y="4293005"/>
            <a:ext cx="7548322" cy="4024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71"/>
              </a:lnSpc>
              <a:spcBef>
                <a:spcPct val="0"/>
              </a:spcBef>
            </a:pPr>
            <a:r>
              <a:rPr lang="en-US" sz="4551">
                <a:solidFill>
                  <a:srgbClr val="000000"/>
                </a:solidFill>
                <a:latin typeface="Decalotype Light"/>
              </a:rPr>
              <a:t>Para fazer o tratamento dos dados  e montar o dashboard utilizamos a ferramenta PowerBI, e para a criação da apresentação utilizamos o Canva.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976210"/>
            <a:ext cx="8115300" cy="2701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74"/>
              </a:lnSpc>
            </a:pPr>
            <a:r>
              <a:rPr lang="en-US" sz="10374">
                <a:solidFill>
                  <a:srgbClr val="000000"/>
                </a:solidFill>
                <a:latin typeface="Decalotype Medium"/>
              </a:rPr>
              <a:t>FERRAMENTSAS UTILIZADAS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65640" y="1095878"/>
            <a:ext cx="10793660" cy="8095245"/>
          </a:xfrm>
          <a:custGeom>
            <a:avLst/>
            <a:gdLst/>
            <a:ahLst/>
            <a:cxnLst/>
            <a:rect r="r" b="b" t="t" l="l"/>
            <a:pathLst>
              <a:path h="8095245" w="10793660">
                <a:moveTo>
                  <a:pt x="0" y="0"/>
                </a:moveTo>
                <a:lnTo>
                  <a:pt x="10793660" y="0"/>
                </a:lnTo>
                <a:lnTo>
                  <a:pt x="10793660" y="8095244"/>
                </a:lnTo>
                <a:lnTo>
                  <a:pt x="0" y="80952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600000">
            <a:off x="8091673" y="-639999"/>
            <a:ext cx="1715871" cy="12955645"/>
            <a:chOff x="0" y="0"/>
            <a:chExt cx="451917" cy="34121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1917" cy="3412186"/>
            </a:xfrm>
            <a:custGeom>
              <a:avLst/>
              <a:gdLst/>
              <a:ahLst/>
              <a:cxnLst/>
              <a:rect r="r" b="b" t="t" l="l"/>
              <a:pathLst>
                <a:path h="3412186" w="451917">
                  <a:moveTo>
                    <a:pt x="0" y="0"/>
                  </a:moveTo>
                  <a:lnTo>
                    <a:pt x="451917" y="0"/>
                  </a:lnTo>
                  <a:lnTo>
                    <a:pt x="451917" y="3412186"/>
                  </a:lnTo>
                  <a:lnTo>
                    <a:pt x="0" y="341218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51917" cy="34598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8288000" cy="620473"/>
            <a:chOff x="0" y="0"/>
            <a:chExt cx="4816593" cy="1634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163417"/>
            </a:xfrm>
            <a:custGeom>
              <a:avLst/>
              <a:gdLst/>
              <a:ahLst/>
              <a:cxnLst/>
              <a:rect r="r" b="b" t="t" l="l"/>
              <a:pathLst>
                <a:path h="16341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63417"/>
                  </a:lnTo>
                  <a:lnTo>
                    <a:pt x="0" y="16341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816593" cy="211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3797265" y="-2016426"/>
            <a:ext cx="12545360" cy="9030069"/>
            <a:chOff x="0" y="0"/>
            <a:chExt cx="16727147" cy="12040092"/>
          </a:xfrm>
        </p:grpSpPr>
        <p:grpSp>
          <p:nvGrpSpPr>
            <p:cNvPr name="Group 10" id="10"/>
            <p:cNvGrpSpPr/>
            <p:nvPr/>
          </p:nvGrpSpPr>
          <p:grpSpPr>
            <a:xfrm rot="3549043">
              <a:off x="7686051" y="-2666695"/>
              <a:ext cx="1355044" cy="18674371"/>
              <a:chOff x="0" y="0"/>
              <a:chExt cx="267663" cy="368876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67663" cy="3688765"/>
              </a:xfrm>
              <a:custGeom>
                <a:avLst/>
                <a:gdLst/>
                <a:ahLst/>
                <a:cxnLst/>
                <a:rect r="r" b="b" t="t" l="l"/>
                <a:pathLst>
                  <a:path h="3688765" w="267663">
                    <a:moveTo>
                      <a:pt x="0" y="0"/>
                    </a:moveTo>
                    <a:lnTo>
                      <a:pt x="267663" y="0"/>
                    </a:lnTo>
                    <a:lnTo>
                      <a:pt x="267663" y="3688765"/>
                    </a:lnTo>
                    <a:lnTo>
                      <a:pt x="0" y="368876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D93B">
                      <a:alpha val="100000"/>
                    </a:srgbClr>
                  </a:gs>
                  <a:gs pos="100000">
                    <a:srgbClr val="BB8C00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47625"/>
                <a:ext cx="267663" cy="37363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3549043">
              <a:off x="8465513" y="-4409937"/>
              <a:ext cx="324542" cy="18674371"/>
              <a:chOff x="0" y="0"/>
              <a:chExt cx="64107" cy="3688765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4107" cy="3688765"/>
              </a:xfrm>
              <a:custGeom>
                <a:avLst/>
                <a:gdLst/>
                <a:ahLst/>
                <a:cxnLst/>
                <a:rect r="r" b="b" t="t" l="l"/>
                <a:pathLst>
                  <a:path h="3688765" w="64107">
                    <a:moveTo>
                      <a:pt x="0" y="0"/>
                    </a:moveTo>
                    <a:lnTo>
                      <a:pt x="64107" y="0"/>
                    </a:lnTo>
                    <a:lnTo>
                      <a:pt x="64107" y="3688765"/>
                    </a:lnTo>
                    <a:lnTo>
                      <a:pt x="0" y="368876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D93B">
                      <a:alpha val="100000"/>
                    </a:srgbClr>
                  </a:gs>
                  <a:gs pos="100000">
                    <a:srgbClr val="BB8C00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47625"/>
                <a:ext cx="64107" cy="37363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  <p:grpSp>
        <p:nvGrpSpPr>
          <p:cNvPr name="Group 16" id="16"/>
          <p:cNvGrpSpPr/>
          <p:nvPr/>
        </p:nvGrpSpPr>
        <p:grpSpPr>
          <a:xfrm rot="0">
            <a:off x="589916" y="620473"/>
            <a:ext cx="8554084" cy="9138074"/>
            <a:chOff x="0" y="0"/>
            <a:chExt cx="2252928" cy="240673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252928" cy="2406735"/>
            </a:xfrm>
            <a:custGeom>
              <a:avLst/>
              <a:gdLst/>
              <a:ahLst/>
              <a:cxnLst/>
              <a:rect r="r" b="b" t="t" l="l"/>
              <a:pathLst>
                <a:path h="2406735" w="2252928">
                  <a:moveTo>
                    <a:pt x="0" y="0"/>
                  </a:moveTo>
                  <a:lnTo>
                    <a:pt x="2252928" y="0"/>
                  </a:lnTo>
                  <a:lnTo>
                    <a:pt x="2252928" y="2406735"/>
                  </a:lnTo>
                  <a:lnTo>
                    <a:pt x="0" y="240673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2252928" cy="24543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0" y="9657409"/>
            <a:ext cx="18288000" cy="629591"/>
            <a:chOff x="0" y="0"/>
            <a:chExt cx="4816593" cy="16581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816592" cy="165818"/>
            </a:xfrm>
            <a:custGeom>
              <a:avLst/>
              <a:gdLst/>
              <a:ahLst/>
              <a:cxnLst/>
              <a:rect r="r" b="b" t="t" l="l"/>
              <a:pathLst>
                <a:path h="16581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65818"/>
                  </a:lnTo>
                  <a:lnTo>
                    <a:pt x="0" y="16581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4816593" cy="2134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28700" y="3631271"/>
            <a:ext cx="7920908" cy="4780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74"/>
              </a:lnSpc>
              <a:spcBef>
                <a:spcPct val="0"/>
              </a:spcBef>
            </a:pPr>
            <a:r>
              <a:rPr lang="en-US" sz="4553">
                <a:solidFill>
                  <a:srgbClr val="000000"/>
                </a:solidFill>
                <a:latin typeface="Decalotype Light"/>
              </a:rPr>
              <a:t>O dataset selecionada oferece uma rica diversidade de informações, como produtos, quantidades, preços e categorias, alem disso, por ser um dataset limpo e estruturado, ajuda bastante na parte da análise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993926"/>
            <a:ext cx="9890672" cy="2174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75"/>
              </a:lnSpc>
            </a:pPr>
            <a:r>
              <a:rPr lang="en-US" sz="8375">
                <a:solidFill>
                  <a:srgbClr val="000000"/>
                </a:solidFill>
                <a:latin typeface="Decalotype Medium"/>
              </a:rPr>
              <a:t>POR QUE ESCOLHEMOS ESSE DATASET?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797265" y="-2016426"/>
            <a:ext cx="12545360" cy="9030069"/>
            <a:chOff x="0" y="0"/>
            <a:chExt cx="16727147" cy="12040092"/>
          </a:xfrm>
        </p:grpSpPr>
        <p:grpSp>
          <p:nvGrpSpPr>
            <p:cNvPr name="Group 3" id="3"/>
            <p:cNvGrpSpPr/>
            <p:nvPr/>
          </p:nvGrpSpPr>
          <p:grpSpPr>
            <a:xfrm rot="3549043">
              <a:off x="7686051" y="-2666695"/>
              <a:ext cx="1355044" cy="18674371"/>
              <a:chOff x="0" y="0"/>
              <a:chExt cx="267663" cy="368876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67663" cy="3688765"/>
              </a:xfrm>
              <a:custGeom>
                <a:avLst/>
                <a:gdLst/>
                <a:ahLst/>
                <a:cxnLst/>
                <a:rect r="r" b="b" t="t" l="l"/>
                <a:pathLst>
                  <a:path h="3688765" w="267663">
                    <a:moveTo>
                      <a:pt x="0" y="0"/>
                    </a:moveTo>
                    <a:lnTo>
                      <a:pt x="267663" y="0"/>
                    </a:lnTo>
                    <a:lnTo>
                      <a:pt x="267663" y="3688765"/>
                    </a:lnTo>
                    <a:lnTo>
                      <a:pt x="0" y="368876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D93B">
                      <a:alpha val="100000"/>
                    </a:srgbClr>
                  </a:gs>
                  <a:gs pos="100000">
                    <a:srgbClr val="BB8C00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267663" cy="37363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3549043">
              <a:off x="8465513" y="-4409937"/>
              <a:ext cx="324542" cy="18674371"/>
              <a:chOff x="0" y="0"/>
              <a:chExt cx="64107" cy="368876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4107" cy="3688765"/>
              </a:xfrm>
              <a:custGeom>
                <a:avLst/>
                <a:gdLst/>
                <a:ahLst/>
                <a:cxnLst/>
                <a:rect r="r" b="b" t="t" l="l"/>
                <a:pathLst>
                  <a:path h="3688765" w="64107">
                    <a:moveTo>
                      <a:pt x="0" y="0"/>
                    </a:moveTo>
                    <a:lnTo>
                      <a:pt x="64107" y="0"/>
                    </a:lnTo>
                    <a:lnTo>
                      <a:pt x="64107" y="3688765"/>
                    </a:lnTo>
                    <a:lnTo>
                      <a:pt x="0" y="368876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D93B">
                      <a:alpha val="100000"/>
                    </a:srgbClr>
                  </a:gs>
                  <a:gs pos="100000">
                    <a:srgbClr val="BB8C00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64107" cy="37363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721691" y="528919"/>
            <a:ext cx="16844619" cy="9229163"/>
            <a:chOff x="0" y="0"/>
            <a:chExt cx="4575434" cy="250687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575434" cy="2506879"/>
            </a:xfrm>
            <a:custGeom>
              <a:avLst/>
              <a:gdLst/>
              <a:ahLst/>
              <a:cxnLst/>
              <a:rect r="r" b="b" t="t" l="l"/>
              <a:pathLst>
                <a:path h="2506879" w="4575434">
                  <a:moveTo>
                    <a:pt x="25738" y="0"/>
                  </a:moveTo>
                  <a:lnTo>
                    <a:pt x="4549696" y="0"/>
                  </a:lnTo>
                  <a:cubicBezTo>
                    <a:pt x="4563910" y="0"/>
                    <a:pt x="4575434" y="11523"/>
                    <a:pt x="4575434" y="25738"/>
                  </a:cubicBezTo>
                  <a:lnTo>
                    <a:pt x="4575434" y="2481141"/>
                  </a:lnTo>
                  <a:cubicBezTo>
                    <a:pt x="4575434" y="2487967"/>
                    <a:pt x="4572722" y="2494514"/>
                    <a:pt x="4567895" y="2499341"/>
                  </a:cubicBezTo>
                  <a:cubicBezTo>
                    <a:pt x="4563068" y="2504167"/>
                    <a:pt x="4556521" y="2506879"/>
                    <a:pt x="4549696" y="2506879"/>
                  </a:cubicBezTo>
                  <a:lnTo>
                    <a:pt x="25738" y="2506879"/>
                  </a:lnTo>
                  <a:cubicBezTo>
                    <a:pt x="11523" y="2506879"/>
                    <a:pt x="0" y="2495356"/>
                    <a:pt x="0" y="2481141"/>
                  </a:cubicBezTo>
                  <a:lnTo>
                    <a:pt x="0" y="25738"/>
                  </a:lnTo>
                  <a:cubicBezTo>
                    <a:pt x="0" y="18912"/>
                    <a:pt x="2712" y="12365"/>
                    <a:pt x="7538" y="7538"/>
                  </a:cubicBezTo>
                  <a:cubicBezTo>
                    <a:pt x="12365" y="2712"/>
                    <a:pt x="18912" y="0"/>
                    <a:pt x="2573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4575434" cy="25545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744966" y="2370794"/>
            <a:ext cx="12932018" cy="7387287"/>
          </a:xfrm>
          <a:custGeom>
            <a:avLst/>
            <a:gdLst/>
            <a:ahLst/>
            <a:cxnLst/>
            <a:rect r="r" b="b" t="t" l="l"/>
            <a:pathLst>
              <a:path h="7387287" w="12932018">
                <a:moveTo>
                  <a:pt x="0" y="0"/>
                </a:moveTo>
                <a:lnTo>
                  <a:pt x="12932018" y="0"/>
                </a:lnTo>
                <a:lnTo>
                  <a:pt x="12932018" y="7387287"/>
                </a:lnTo>
                <a:lnTo>
                  <a:pt x="0" y="73872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040405" y="528919"/>
            <a:ext cx="14341139" cy="2286214"/>
            <a:chOff x="0" y="0"/>
            <a:chExt cx="19121519" cy="3048285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9525"/>
              <a:ext cx="19121519" cy="19674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1635"/>
                </a:lnSpc>
                <a:spcBef>
                  <a:spcPct val="0"/>
                </a:spcBef>
              </a:pPr>
              <a:r>
                <a:rPr lang="en-US" sz="9696">
                  <a:solidFill>
                    <a:srgbClr val="000000"/>
                  </a:solidFill>
                  <a:latin typeface="Decalotype Medium"/>
                </a:rPr>
                <a:t>Soma de Lucro Bruto por Filial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2400053"/>
              <a:ext cx="19121519" cy="6482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72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797265" y="-2016426"/>
            <a:ext cx="12545360" cy="9030069"/>
            <a:chOff x="0" y="0"/>
            <a:chExt cx="16727147" cy="12040092"/>
          </a:xfrm>
        </p:grpSpPr>
        <p:grpSp>
          <p:nvGrpSpPr>
            <p:cNvPr name="Group 3" id="3"/>
            <p:cNvGrpSpPr/>
            <p:nvPr/>
          </p:nvGrpSpPr>
          <p:grpSpPr>
            <a:xfrm rot="3549043">
              <a:off x="7686051" y="-2666695"/>
              <a:ext cx="1355044" cy="18674371"/>
              <a:chOff x="0" y="0"/>
              <a:chExt cx="267663" cy="368876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67663" cy="3688765"/>
              </a:xfrm>
              <a:custGeom>
                <a:avLst/>
                <a:gdLst/>
                <a:ahLst/>
                <a:cxnLst/>
                <a:rect r="r" b="b" t="t" l="l"/>
                <a:pathLst>
                  <a:path h="3688765" w="267663">
                    <a:moveTo>
                      <a:pt x="0" y="0"/>
                    </a:moveTo>
                    <a:lnTo>
                      <a:pt x="267663" y="0"/>
                    </a:lnTo>
                    <a:lnTo>
                      <a:pt x="267663" y="3688765"/>
                    </a:lnTo>
                    <a:lnTo>
                      <a:pt x="0" y="368876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D93B">
                      <a:alpha val="100000"/>
                    </a:srgbClr>
                  </a:gs>
                  <a:gs pos="100000">
                    <a:srgbClr val="BB8C00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267663" cy="37363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3549043">
              <a:off x="8465513" y="-4409937"/>
              <a:ext cx="324542" cy="18674371"/>
              <a:chOff x="0" y="0"/>
              <a:chExt cx="64107" cy="368876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4107" cy="3688765"/>
              </a:xfrm>
              <a:custGeom>
                <a:avLst/>
                <a:gdLst/>
                <a:ahLst/>
                <a:cxnLst/>
                <a:rect r="r" b="b" t="t" l="l"/>
                <a:pathLst>
                  <a:path h="3688765" w="64107">
                    <a:moveTo>
                      <a:pt x="0" y="0"/>
                    </a:moveTo>
                    <a:lnTo>
                      <a:pt x="64107" y="0"/>
                    </a:lnTo>
                    <a:lnTo>
                      <a:pt x="64107" y="3688765"/>
                    </a:lnTo>
                    <a:lnTo>
                      <a:pt x="0" y="368876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D93B">
                      <a:alpha val="100000"/>
                    </a:srgbClr>
                  </a:gs>
                  <a:gs pos="100000">
                    <a:srgbClr val="BB8C00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64107" cy="37363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721691" y="528919"/>
            <a:ext cx="16844619" cy="9229163"/>
            <a:chOff x="0" y="0"/>
            <a:chExt cx="4575434" cy="250687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575434" cy="2506879"/>
            </a:xfrm>
            <a:custGeom>
              <a:avLst/>
              <a:gdLst/>
              <a:ahLst/>
              <a:cxnLst/>
              <a:rect r="r" b="b" t="t" l="l"/>
              <a:pathLst>
                <a:path h="2506879" w="4575434">
                  <a:moveTo>
                    <a:pt x="25738" y="0"/>
                  </a:moveTo>
                  <a:lnTo>
                    <a:pt x="4549696" y="0"/>
                  </a:lnTo>
                  <a:cubicBezTo>
                    <a:pt x="4563910" y="0"/>
                    <a:pt x="4575434" y="11523"/>
                    <a:pt x="4575434" y="25738"/>
                  </a:cubicBezTo>
                  <a:lnTo>
                    <a:pt x="4575434" y="2481141"/>
                  </a:lnTo>
                  <a:cubicBezTo>
                    <a:pt x="4575434" y="2487967"/>
                    <a:pt x="4572722" y="2494514"/>
                    <a:pt x="4567895" y="2499341"/>
                  </a:cubicBezTo>
                  <a:cubicBezTo>
                    <a:pt x="4563068" y="2504167"/>
                    <a:pt x="4556521" y="2506879"/>
                    <a:pt x="4549696" y="2506879"/>
                  </a:cubicBezTo>
                  <a:lnTo>
                    <a:pt x="25738" y="2506879"/>
                  </a:lnTo>
                  <a:cubicBezTo>
                    <a:pt x="11523" y="2506879"/>
                    <a:pt x="0" y="2495356"/>
                    <a:pt x="0" y="2481141"/>
                  </a:cubicBezTo>
                  <a:lnTo>
                    <a:pt x="0" y="25738"/>
                  </a:lnTo>
                  <a:cubicBezTo>
                    <a:pt x="0" y="18912"/>
                    <a:pt x="2712" y="12365"/>
                    <a:pt x="7538" y="7538"/>
                  </a:cubicBezTo>
                  <a:cubicBezTo>
                    <a:pt x="12365" y="2712"/>
                    <a:pt x="18912" y="0"/>
                    <a:pt x="2573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4575434" cy="25545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275574" y="2926185"/>
            <a:ext cx="12916145" cy="6595197"/>
          </a:xfrm>
          <a:custGeom>
            <a:avLst/>
            <a:gdLst/>
            <a:ahLst/>
            <a:cxnLst/>
            <a:rect r="r" b="b" t="t" l="l"/>
            <a:pathLst>
              <a:path h="6595197" w="12916145">
                <a:moveTo>
                  <a:pt x="0" y="0"/>
                </a:moveTo>
                <a:lnTo>
                  <a:pt x="12916145" y="0"/>
                </a:lnTo>
                <a:lnTo>
                  <a:pt x="12916145" y="6595197"/>
                </a:lnTo>
                <a:lnTo>
                  <a:pt x="0" y="6595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42" t="-19377" r="-1566" b="-7448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040405" y="528919"/>
            <a:ext cx="14341139" cy="3237095"/>
            <a:chOff x="0" y="0"/>
            <a:chExt cx="19121519" cy="4316127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0"/>
              <a:ext cx="19121519" cy="322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595"/>
                </a:lnSpc>
                <a:spcBef>
                  <a:spcPct val="0"/>
                </a:spcBef>
              </a:pPr>
              <a:r>
                <a:rPr lang="en-US" sz="7996">
                  <a:solidFill>
                    <a:srgbClr val="000000"/>
                  </a:solidFill>
                  <a:latin typeface="Decalotype Medium"/>
                </a:rPr>
                <a:t>Média de Avaliação da Compra por Categoria do Produto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3667895"/>
              <a:ext cx="19121519" cy="6482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72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797265" y="-2016426"/>
            <a:ext cx="12545360" cy="9030069"/>
            <a:chOff x="0" y="0"/>
            <a:chExt cx="16727147" cy="12040092"/>
          </a:xfrm>
        </p:grpSpPr>
        <p:grpSp>
          <p:nvGrpSpPr>
            <p:cNvPr name="Group 3" id="3"/>
            <p:cNvGrpSpPr/>
            <p:nvPr/>
          </p:nvGrpSpPr>
          <p:grpSpPr>
            <a:xfrm rot="3549043">
              <a:off x="7686051" y="-2666695"/>
              <a:ext cx="1355044" cy="18674371"/>
              <a:chOff x="0" y="0"/>
              <a:chExt cx="267663" cy="368876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67663" cy="3688765"/>
              </a:xfrm>
              <a:custGeom>
                <a:avLst/>
                <a:gdLst/>
                <a:ahLst/>
                <a:cxnLst/>
                <a:rect r="r" b="b" t="t" l="l"/>
                <a:pathLst>
                  <a:path h="3688765" w="267663">
                    <a:moveTo>
                      <a:pt x="0" y="0"/>
                    </a:moveTo>
                    <a:lnTo>
                      <a:pt x="267663" y="0"/>
                    </a:lnTo>
                    <a:lnTo>
                      <a:pt x="267663" y="3688765"/>
                    </a:lnTo>
                    <a:lnTo>
                      <a:pt x="0" y="368876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D93B">
                      <a:alpha val="100000"/>
                    </a:srgbClr>
                  </a:gs>
                  <a:gs pos="100000">
                    <a:srgbClr val="BB8C00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267663" cy="37363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3549043">
              <a:off x="8465513" y="-4409937"/>
              <a:ext cx="324542" cy="18674371"/>
              <a:chOff x="0" y="0"/>
              <a:chExt cx="64107" cy="368876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4107" cy="3688765"/>
              </a:xfrm>
              <a:custGeom>
                <a:avLst/>
                <a:gdLst/>
                <a:ahLst/>
                <a:cxnLst/>
                <a:rect r="r" b="b" t="t" l="l"/>
                <a:pathLst>
                  <a:path h="3688765" w="64107">
                    <a:moveTo>
                      <a:pt x="0" y="0"/>
                    </a:moveTo>
                    <a:lnTo>
                      <a:pt x="64107" y="0"/>
                    </a:lnTo>
                    <a:lnTo>
                      <a:pt x="64107" y="3688765"/>
                    </a:lnTo>
                    <a:lnTo>
                      <a:pt x="0" y="368876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D93B">
                      <a:alpha val="100000"/>
                    </a:srgbClr>
                  </a:gs>
                  <a:gs pos="100000">
                    <a:srgbClr val="BB8C00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64107" cy="37363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721691" y="528919"/>
            <a:ext cx="16844619" cy="9229163"/>
            <a:chOff x="0" y="0"/>
            <a:chExt cx="4575434" cy="250687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575434" cy="2506879"/>
            </a:xfrm>
            <a:custGeom>
              <a:avLst/>
              <a:gdLst/>
              <a:ahLst/>
              <a:cxnLst/>
              <a:rect r="r" b="b" t="t" l="l"/>
              <a:pathLst>
                <a:path h="2506879" w="4575434">
                  <a:moveTo>
                    <a:pt x="25738" y="0"/>
                  </a:moveTo>
                  <a:lnTo>
                    <a:pt x="4549696" y="0"/>
                  </a:lnTo>
                  <a:cubicBezTo>
                    <a:pt x="4563910" y="0"/>
                    <a:pt x="4575434" y="11523"/>
                    <a:pt x="4575434" y="25738"/>
                  </a:cubicBezTo>
                  <a:lnTo>
                    <a:pt x="4575434" y="2481141"/>
                  </a:lnTo>
                  <a:cubicBezTo>
                    <a:pt x="4575434" y="2487967"/>
                    <a:pt x="4572722" y="2494514"/>
                    <a:pt x="4567895" y="2499341"/>
                  </a:cubicBezTo>
                  <a:cubicBezTo>
                    <a:pt x="4563068" y="2504167"/>
                    <a:pt x="4556521" y="2506879"/>
                    <a:pt x="4549696" y="2506879"/>
                  </a:cubicBezTo>
                  <a:lnTo>
                    <a:pt x="25738" y="2506879"/>
                  </a:lnTo>
                  <a:cubicBezTo>
                    <a:pt x="11523" y="2506879"/>
                    <a:pt x="0" y="2495356"/>
                    <a:pt x="0" y="2481141"/>
                  </a:cubicBezTo>
                  <a:lnTo>
                    <a:pt x="0" y="25738"/>
                  </a:lnTo>
                  <a:cubicBezTo>
                    <a:pt x="0" y="18912"/>
                    <a:pt x="2712" y="12365"/>
                    <a:pt x="7538" y="7538"/>
                  </a:cubicBezTo>
                  <a:cubicBezTo>
                    <a:pt x="12365" y="2712"/>
                    <a:pt x="18912" y="0"/>
                    <a:pt x="2573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4575434" cy="25545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761464" y="2359452"/>
            <a:ext cx="12765072" cy="6898848"/>
          </a:xfrm>
          <a:custGeom>
            <a:avLst/>
            <a:gdLst/>
            <a:ahLst/>
            <a:cxnLst/>
            <a:rect r="r" b="b" t="t" l="l"/>
            <a:pathLst>
              <a:path h="6898848" w="12765072">
                <a:moveTo>
                  <a:pt x="0" y="0"/>
                </a:moveTo>
                <a:lnTo>
                  <a:pt x="12765072" y="0"/>
                </a:lnTo>
                <a:lnTo>
                  <a:pt x="12765072" y="6898848"/>
                </a:lnTo>
                <a:lnTo>
                  <a:pt x="0" y="6898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26" t="-18764" r="-905" b="-2932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040405" y="528919"/>
            <a:ext cx="14341139" cy="2179820"/>
            <a:chOff x="0" y="0"/>
            <a:chExt cx="19121519" cy="2906427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0"/>
              <a:ext cx="19121519" cy="1816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0795"/>
                </a:lnSpc>
                <a:spcBef>
                  <a:spcPct val="0"/>
                </a:spcBef>
              </a:pPr>
              <a:r>
                <a:rPr lang="en-US" sz="8996">
                  <a:solidFill>
                    <a:srgbClr val="000000"/>
                  </a:solidFill>
                  <a:latin typeface="Decalotype Medium"/>
                </a:rPr>
                <a:t>Soma de Quantidade por Gênero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2258195"/>
              <a:ext cx="19121519" cy="6482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72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797265" y="-2016426"/>
            <a:ext cx="12545360" cy="9030069"/>
            <a:chOff x="0" y="0"/>
            <a:chExt cx="16727147" cy="12040092"/>
          </a:xfrm>
        </p:grpSpPr>
        <p:grpSp>
          <p:nvGrpSpPr>
            <p:cNvPr name="Group 3" id="3"/>
            <p:cNvGrpSpPr/>
            <p:nvPr/>
          </p:nvGrpSpPr>
          <p:grpSpPr>
            <a:xfrm rot="3549043">
              <a:off x="7686051" y="-2666695"/>
              <a:ext cx="1355044" cy="18674371"/>
              <a:chOff x="0" y="0"/>
              <a:chExt cx="267663" cy="368876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67663" cy="3688765"/>
              </a:xfrm>
              <a:custGeom>
                <a:avLst/>
                <a:gdLst/>
                <a:ahLst/>
                <a:cxnLst/>
                <a:rect r="r" b="b" t="t" l="l"/>
                <a:pathLst>
                  <a:path h="3688765" w="267663">
                    <a:moveTo>
                      <a:pt x="0" y="0"/>
                    </a:moveTo>
                    <a:lnTo>
                      <a:pt x="267663" y="0"/>
                    </a:lnTo>
                    <a:lnTo>
                      <a:pt x="267663" y="3688765"/>
                    </a:lnTo>
                    <a:lnTo>
                      <a:pt x="0" y="368876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D93B">
                      <a:alpha val="100000"/>
                    </a:srgbClr>
                  </a:gs>
                  <a:gs pos="100000">
                    <a:srgbClr val="BB8C00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267663" cy="37363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3549043">
              <a:off x="8465513" y="-4409937"/>
              <a:ext cx="324542" cy="18674371"/>
              <a:chOff x="0" y="0"/>
              <a:chExt cx="64107" cy="368876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4107" cy="3688765"/>
              </a:xfrm>
              <a:custGeom>
                <a:avLst/>
                <a:gdLst/>
                <a:ahLst/>
                <a:cxnLst/>
                <a:rect r="r" b="b" t="t" l="l"/>
                <a:pathLst>
                  <a:path h="3688765" w="64107">
                    <a:moveTo>
                      <a:pt x="0" y="0"/>
                    </a:moveTo>
                    <a:lnTo>
                      <a:pt x="64107" y="0"/>
                    </a:lnTo>
                    <a:lnTo>
                      <a:pt x="64107" y="3688765"/>
                    </a:lnTo>
                    <a:lnTo>
                      <a:pt x="0" y="368876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D93B">
                      <a:alpha val="100000"/>
                    </a:srgbClr>
                  </a:gs>
                  <a:gs pos="100000">
                    <a:srgbClr val="BB8C00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64107" cy="37363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721691" y="528919"/>
            <a:ext cx="16844619" cy="9229163"/>
            <a:chOff x="0" y="0"/>
            <a:chExt cx="4575434" cy="250687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575434" cy="2506879"/>
            </a:xfrm>
            <a:custGeom>
              <a:avLst/>
              <a:gdLst/>
              <a:ahLst/>
              <a:cxnLst/>
              <a:rect r="r" b="b" t="t" l="l"/>
              <a:pathLst>
                <a:path h="2506879" w="4575434">
                  <a:moveTo>
                    <a:pt x="25738" y="0"/>
                  </a:moveTo>
                  <a:lnTo>
                    <a:pt x="4549696" y="0"/>
                  </a:lnTo>
                  <a:cubicBezTo>
                    <a:pt x="4563910" y="0"/>
                    <a:pt x="4575434" y="11523"/>
                    <a:pt x="4575434" y="25738"/>
                  </a:cubicBezTo>
                  <a:lnTo>
                    <a:pt x="4575434" y="2481141"/>
                  </a:lnTo>
                  <a:cubicBezTo>
                    <a:pt x="4575434" y="2487967"/>
                    <a:pt x="4572722" y="2494514"/>
                    <a:pt x="4567895" y="2499341"/>
                  </a:cubicBezTo>
                  <a:cubicBezTo>
                    <a:pt x="4563068" y="2504167"/>
                    <a:pt x="4556521" y="2506879"/>
                    <a:pt x="4549696" y="2506879"/>
                  </a:cubicBezTo>
                  <a:lnTo>
                    <a:pt x="25738" y="2506879"/>
                  </a:lnTo>
                  <a:cubicBezTo>
                    <a:pt x="11523" y="2506879"/>
                    <a:pt x="0" y="2495356"/>
                    <a:pt x="0" y="2481141"/>
                  </a:cubicBezTo>
                  <a:lnTo>
                    <a:pt x="0" y="25738"/>
                  </a:lnTo>
                  <a:cubicBezTo>
                    <a:pt x="0" y="18912"/>
                    <a:pt x="2712" y="12365"/>
                    <a:pt x="7538" y="7538"/>
                  </a:cubicBezTo>
                  <a:cubicBezTo>
                    <a:pt x="12365" y="2712"/>
                    <a:pt x="18912" y="0"/>
                    <a:pt x="2573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4575434" cy="25545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483027" y="3250083"/>
            <a:ext cx="11119670" cy="6363859"/>
          </a:xfrm>
          <a:custGeom>
            <a:avLst/>
            <a:gdLst/>
            <a:ahLst/>
            <a:cxnLst/>
            <a:rect r="r" b="b" t="t" l="l"/>
            <a:pathLst>
              <a:path h="6363859" w="11119670">
                <a:moveTo>
                  <a:pt x="0" y="0"/>
                </a:moveTo>
                <a:lnTo>
                  <a:pt x="11119670" y="0"/>
                </a:lnTo>
                <a:lnTo>
                  <a:pt x="11119670" y="6363859"/>
                </a:lnTo>
                <a:lnTo>
                  <a:pt x="0" y="63638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033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761972" y="528919"/>
            <a:ext cx="14561779" cy="3370445"/>
            <a:chOff x="0" y="0"/>
            <a:chExt cx="19415705" cy="4493927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9525"/>
              <a:ext cx="19415705" cy="3413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0075"/>
                </a:lnSpc>
                <a:spcBef>
                  <a:spcPct val="0"/>
                </a:spcBef>
              </a:pPr>
              <a:r>
                <a:rPr lang="en-US" sz="8396">
                  <a:solidFill>
                    <a:srgbClr val="000000"/>
                  </a:solidFill>
                  <a:latin typeface="Decalotype Medium"/>
                </a:rPr>
                <a:t>Soma de Lucro bruto por Categoria do produto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3845695"/>
              <a:ext cx="19415705" cy="6482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72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DAGGkQXbkAo</dc:identifier>
  <dcterms:modified xsi:type="dcterms:W3CDTF">2011-08-01T06:04:30Z</dcterms:modified>
  <cp:revision>1</cp:revision>
  <dc:title>Trabalho de Estatística</dc:title>
</cp:coreProperties>
</file>